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0"/>
  </p:notesMasterIdLst>
  <p:handoutMasterIdLst>
    <p:handoutMasterId r:id="rId41"/>
  </p:handoutMasterIdLst>
  <p:sldIdLst>
    <p:sldId id="410" r:id="rId2"/>
    <p:sldId id="430" r:id="rId3"/>
    <p:sldId id="258" r:id="rId4"/>
    <p:sldId id="330" r:id="rId5"/>
    <p:sldId id="331" r:id="rId6"/>
    <p:sldId id="393" r:id="rId7"/>
    <p:sldId id="437" r:id="rId8"/>
    <p:sldId id="446" r:id="rId9"/>
    <p:sldId id="257" r:id="rId10"/>
    <p:sldId id="447" r:id="rId11"/>
    <p:sldId id="448" r:id="rId12"/>
    <p:sldId id="411" r:id="rId13"/>
    <p:sldId id="434" r:id="rId14"/>
    <p:sldId id="449" r:id="rId15"/>
    <p:sldId id="450" r:id="rId16"/>
    <p:sldId id="451" r:id="rId17"/>
    <p:sldId id="452" r:id="rId18"/>
    <p:sldId id="453" r:id="rId19"/>
    <p:sldId id="454" r:id="rId20"/>
    <p:sldId id="455" r:id="rId21"/>
    <p:sldId id="472" r:id="rId22"/>
    <p:sldId id="456" r:id="rId23"/>
    <p:sldId id="457" r:id="rId24"/>
    <p:sldId id="460" r:id="rId25"/>
    <p:sldId id="459" r:id="rId26"/>
    <p:sldId id="462" r:id="rId27"/>
    <p:sldId id="461" r:id="rId28"/>
    <p:sldId id="458" r:id="rId29"/>
    <p:sldId id="463" r:id="rId30"/>
    <p:sldId id="464" r:id="rId31"/>
    <p:sldId id="465" r:id="rId32"/>
    <p:sldId id="466" r:id="rId33"/>
    <p:sldId id="467" r:id="rId34"/>
    <p:sldId id="468" r:id="rId35"/>
    <p:sldId id="469" r:id="rId36"/>
    <p:sldId id="470" r:id="rId37"/>
    <p:sldId id="471" r:id="rId38"/>
    <p:sldId id="395" r:id="rId3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96"/>
    <a:srgbClr val="C39B6F"/>
    <a:srgbClr val="7B7635"/>
    <a:srgbClr val="A4510C"/>
    <a:srgbClr val="0044CC"/>
    <a:srgbClr val="080218"/>
    <a:srgbClr val="83AA06"/>
    <a:srgbClr val="A60A42"/>
    <a:srgbClr val="962C1A"/>
    <a:srgbClr val="E31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87" autoAdjust="0"/>
    <p:restoredTop sz="98291" autoAdjust="0"/>
  </p:normalViewPr>
  <p:slideViewPr>
    <p:cSldViewPr>
      <p:cViewPr varScale="1">
        <p:scale>
          <a:sx n="100" d="100"/>
          <a:sy n="100" d="100"/>
        </p:scale>
        <p:origin x="-108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88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4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en-US" sz="1100" dirty="0"/>
              <a:t>Higher</a:t>
            </a:r>
            <a:r>
              <a:rPr lang="en-US" sz="1100" baseline="0" dirty="0"/>
              <a:t> </a:t>
            </a:r>
            <a:r>
              <a:rPr lang="en-US" sz="1100" baseline="0" dirty="0" smtClean="0"/>
              <a:t>Education </a:t>
            </a:r>
            <a:r>
              <a:rPr lang="en-US" sz="1100" baseline="0" dirty="0"/>
              <a:t>Funding Reductions for </a:t>
            </a:r>
            <a:endParaRPr lang="en-US" sz="1100" baseline="0" dirty="0" smtClean="0"/>
          </a:p>
          <a:p>
            <a:pPr>
              <a:defRPr sz="1100"/>
            </a:pPr>
            <a:r>
              <a:rPr lang="en-US" sz="1100" baseline="0" dirty="0" smtClean="0"/>
              <a:t>Community </a:t>
            </a:r>
            <a:r>
              <a:rPr lang="en-US" sz="1100" baseline="0" dirty="0"/>
              <a:t>&amp; Technical Colleges</a:t>
            </a:r>
            <a:endParaRPr lang="en-US" sz="11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2762489740328835E-2"/>
          <c:y val="0.31420605656921285"/>
          <c:w val="0.89203705206952311"/>
          <c:h val="0.64107080270555383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cat>
            <c:strRef>
              <c:f>Sheet1!$A$58:$A$62</c:f>
              <c:strCache>
                <c:ptCount val="5"/>
                <c:pt idx="0">
                  <c:v>FY 2009</c:v>
                </c:pt>
                <c:pt idx="1">
                  <c:v>FY 2010</c:v>
                </c:pt>
                <c:pt idx="2">
                  <c:v>FY 2011</c:v>
                </c:pt>
                <c:pt idx="3">
                  <c:v>FY 2012</c:v>
                </c:pt>
                <c:pt idx="4">
                  <c:v>FY 2013</c:v>
                </c:pt>
              </c:strCache>
            </c:strRef>
          </c:cat>
          <c:val>
            <c:numRef>
              <c:f>Sheet1!$B$58:$B$62</c:f>
              <c:numCache>
                <c:formatCode>0%</c:formatCode>
                <c:ptCount val="5"/>
                <c:pt idx="0">
                  <c:v>0</c:v>
                </c:pt>
                <c:pt idx="1">
                  <c:v>-8.0000000000000071E-2</c:v>
                </c:pt>
                <c:pt idx="2">
                  <c:v>-0.10400000000000002</c:v>
                </c:pt>
                <c:pt idx="3">
                  <c:v>-0.19000000000000011</c:v>
                </c:pt>
                <c:pt idx="4">
                  <c:v>-0.23500000000000001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990144"/>
        <c:axId val="107229568"/>
      </c:lineChart>
      <c:catAx>
        <c:axId val="99990144"/>
        <c:scaling>
          <c:orientation val="minMax"/>
        </c:scaling>
        <c:delete val="0"/>
        <c:axPos val="b"/>
        <c:majorTickMark val="out"/>
        <c:minorTickMark val="none"/>
        <c:tickLblPos val="high"/>
        <c:txPr>
          <a:bodyPr/>
          <a:lstStyle/>
          <a:p>
            <a:pPr>
              <a:defRPr sz="900" b="0"/>
            </a:pPr>
            <a:endParaRPr lang="en-US"/>
          </a:p>
        </c:txPr>
        <c:crossAx val="107229568"/>
        <c:crosses val="autoZero"/>
        <c:auto val="1"/>
        <c:lblAlgn val="ctr"/>
        <c:lblOffset val="100"/>
        <c:noMultiLvlLbl val="0"/>
      </c:catAx>
      <c:valAx>
        <c:axId val="10722956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99990144"/>
        <c:crosses val="autoZero"/>
        <c:crossBetween val="between"/>
      </c:valAx>
    </c:plotArea>
    <c:plotVisOnly val="1"/>
    <c:dispBlanksAs val="gap"/>
    <c:showDLblsOverMax val="0"/>
  </c:chart>
  <c:spPr>
    <a:ln>
      <a:solidFill>
        <a:srgbClr val="4F81BD"/>
      </a:solidFill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AC1E71-8496-3648-8954-5826213DD6C0}" type="doc">
      <dgm:prSet loTypeId="urn:microsoft.com/office/officeart/2005/8/layout/radial4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B2C0B2-C6F4-CA45-A223-A0B399E7C9F9}">
      <dgm:prSet phldrT="[Text]"/>
      <dgm:spPr/>
      <dgm:t>
        <a:bodyPr/>
        <a:lstStyle/>
        <a:p>
          <a:r>
            <a:rPr lang="en-US" dirty="0" smtClean="0"/>
            <a:t>President and </a:t>
          </a:r>
          <a:br>
            <a:rPr lang="en-US" dirty="0" smtClean="0"/>
          </a:br>
          <a:r>
            <a:rPr lang="en-US" dirty="0" smtClean="0"/>
            <a:t>VPs</a:t>
          </a:r>
          <a:endParaRPr lang="en-US" dirty="0"/>
        </a:p>
      </dgm:t>
    </dgm:pt>
    <dgm:pt modelId="{980B4242-FBCF-E54F-83CF-A772EE08BFC4}" type="parTrans" cxnId="{748D1EB7-BE9C-9D46-B54F-B693D31F2827}">
      <dgm:prSet/>
      <dgm:spPr/>
      <dgm:t>
        <a:bodyPr/>
        <a:lstStyle/>
        <a:p>
          <a:endParaRPr lang="en-US"/>
        </a:p>
      </dgm:t>
    </dgm:pt>
    <dgm:pt modelId="{9144712F-6A66-2143-93A6-EB33783C87F0}" type="sibTrans" cxnId="{748D1EB7-BE9C-9D46-B54F-B693D31F2827}">
      <dgm:prSet/>
      <dgm:spPr/>
      <dgm:t>
        <a:bodyPr/>
        <a:lstStyle/>
        <a:p>
          <a:endParaRPr lang="en-US"/>
        </a:p>
      </dgm:t>
    </dgm:pt>
    <dgm:pt modelId="{3B914EC4-0CF4-7C4C-BB06-DE37E8919476}">
      <dgm:prSet phldrT="[Text]"/>
      <dgm:spPr/>
      <dgm:t>
        <a:bodyPr/>
        <a:lstStyle/>
        <a:p>
          <a:r>
            <a:rPr lang="en-US" dirty="0" smtClean="0"/>
            <a:t>Departments/Divisions</a:t>
          </a:r>
          <a:endParaRPr lang="en-US" dirty="0"/>
        </a:p>
      </dgm:t>
    </dgm:pt>
    <dgm:pt modelId="{9706F1B7-6755-0646-9C07-1C583468EA01}" type="parTrans" cxnId="{992C9A1A-8BE1-F84B-A06D-961E6C6A05EE}">
      <dgm:prSet/>
      <dgm:spPr/>
      <dgm:t>
        <a:bodyPr/>
        <a:lstStyle/>
        <a:p>
          <a:endParaRPr lang="en-US"/>
        </a:p>
      </dgm:t>
    </dgm:pt>
    <dgm:pt modelId="{5F9B7325-EC35-2144-AB9D-602FAF9E83E5}" type="sibTrans" cxnId="{992C9A1A-8BE1-F84B-A06D-961E6C6A05EE}">
      <dgm:prSet/>
      <dgm:spPr/>
      <dgm:t>
        <a:bodyPr/>
        <a:lstStyle/>
        <a:p>
          <a:endParaRPr lang="en-US"/>
        </a:p>
      </dgm:t>
    </dgm:pt>
    <dgm:pt modelId="{057D4F6E-A311-A348-B076-EE014EB90075}">
      <dgm:prSet phldrT="[Text]"/>
      <dgm:spPr/>
      <dgm:t>
        <a:bodyPr/>
        <a:lstStyle/>
        <a:p>
          <a:r>
            <a:rPr lang="en-US" dirty="0" smtClean="0"/>
            <a:t>College Council</a:t>
          </a:r>
          <a:endParaRPr lang="en-US" dirty="0"/>
        </a:p>
      </dgm:t>
    </dgm:pt>
    <dgm:pt modelId="{DCF5D91C-D8F6-3745-B02C-6C76EB042161}" type="parTrans" cxnId="{27B01BA2-1051-3143-84CF-A6B9EC03702D}">
      <dgm:prSet/>
      <dgm:spPr/>
      <dgm:t>
        <a:bodyPr/>
        <a:lstStyle/>
        <a:p>
          <a:endParaRPr lang="en-US"/>
        </a:p>
      </dgm:t>
    </dgm:pt>
    <dgm:pt modelId="{E19A97E4-B719-BC48-96A2-E82EBDC39BDD}" type="sibTrans" cxnId="{27B01BA2-1051-3143-84CF-A6B9EC03702D}">
      <dgm:prSet/>
      <dgm:spPr/>
      <dgm:t>
        <a:bodyPr/>
        <a:lstStyle/>
        <a:p>
          <a:endParaRPr lang="en-US"/>
        </a:p>
      </dgm:t>
    </dgm:pt>
    <dgm:pt modelId="{6DD7108B-43EB-4E4C-B06A-0A13D943AC73}">
      <dgm:prSet phldrT="[Text]"/>
      <dgm:spPr/>
      <dgm:t>
        <a:bodyPr/>
        <a:lstStyle/>
        <a:p>
          <a:r>
            <a:rPr lang="en-US" dirty="0" smtClean="0"/>
            <a:t>Budget Advisory Committee</a:t>
          </a:r>
          <a:endParaRPr lang="en-US" dirty="0"/>
        </a:p>
      </dgm:t>
    </dgm:pt>
    <dgm:pt modelId="{B1EA1561-4F95-F541-AB79-FE7F7EFEFC70}" type="parTrans" cxnId="{B0C83105-F85C-FF41-9D86-3119B38F9E2A}">
      <dgm:prSet/>
      <dgm:spPr/>
      <dgm:t>
        <a:bodyPr/>
        <a:lstStyle/>
        <a:p>
          <a:endParaRPr lang="en-US"/>
        </a:p>
      </dgm:t>
    </dgm:pt>
    <dgm:pt modelId="{463FDB79-C39C-2946-B971-0EECC7301E41}" type="sibTrans" cxnId="{B0C83105-F85C-FF41-9D86-3119B38F9E2A}">
      <dgm:prSet/>
      <dgm:spPr/>
      <dgm:t>
        <a:bodyPr/>
        <a:lstStyle/>
        <a:p>
          <a:endParaRPr lang="en-US"/>
        </a:p>
      </dgm:t>
    </dgm:pt>
    <dgm:pt modelId="{977B5634-3FCB-034B-A013-A56C7494BAA1}" type="pres">
      <dgm:prSet presAssocID="{87AC1E71-8496-3648-8954-5826213DD6C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0663BE-5396-8048-A9BC-F9F93BF3987A}" type="pres">
      <dgm:prSet presAssocID="{6CB2C0B2-C6F4-CA45-A223-A0B399E7C9F9}" presName="centerShape" presStyleLbl="node0" presStyleIdx="0" presStyleCnt="1"/>
      <dgm:spPr/>
      <dgm:t>
        <a:bodyPr/>
        <a:lstStyle/>
        <a:p>
          <a:endParaRPr lang="en-US"/>
        </a:p>
      </dgm:t>
    </dgm:pt>
    <dgm:pt modelId="{15161E59-831B-7E43-9E69-8091ABB6A14D}" type="pres">
      <dgm:prSet presAssocID="{9706F1B7-6755-0646-9C07-1C583468EA01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133FF983-03E9-174F-A239-EC34368430E1}" type="pres">
      <dgm:prSet presAssocID="{3B914EC4-0CF4-7C4C-BB06-DE37E891947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9759B8-3618-CE41-9A8B-11FBCB9CC2E7}" type="pres">
      <dgm:prSet presAssocID="{DCF5D91C-D8F6-3745-B02C-6C76EB042161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B1E5EDAA-4317-CE4C-9F9C-BABFFD0B786A}" type="pres">
      <dgm:prSet presAssocID="{057D4F6E-A311-A348-B076-EE014EB9007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B6682C-9FFF-5C40-9028-CC0F3AE3DC14}" type="pres">
      <dgm:prSet presAssocID="{B1EA1561-4F95-F541-AB79-FE7F7EFEFC70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CFDB20C7-8138-9C44-8E96-AD7A0459CE6C}" type="pres">
      <dgm:prSet presAssocID="{6DD7108B-43EB-4E4C-B06A-0A13D943AC7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32120F-13E0-4C28-9417-9081E3991505}" type="presOf" srcId="{87AC1E71-8496-3648-8954-5826213DD6C0}" destId="{977B5634-3FCB-034B-A013-A56C7494BAA1}" srcOrd="0" destOrd="0" presId="urn:microsoft.com/office/officeart/2005/8/layout/radial4"/>
    <dgm:cxn modelId="{DEE85AC5-6FEE-49DC-9649-FFFE70E743B7}" type="presOf" srcId="{6DD7108B-43EB-4E4C-B06A-0A13D943AC73}" destId="{CFDB20C7-8138-9C44-8E96-AD7A0459CE6C}" srcOrd="0" destOrd="0" presId="urn:microsoft.com/office/officeart/2005/8/layout/radial4"/>
    <dgm:cxn modelId="{B0C83105-F85C-FF41-9D86-3119B38F9E2A}" srcId="{6CB2C0B2-C6F4-CA45-A223-A0B399E7C9F9}" destId="{6DD7108B-43EB-4E4C-B06A-0A13D943AC73}" srcOrd="2" destOrd="0" parTransId="{B1EA1561-4F95-F541-AB79-FE7F7EFEFC70}" sibTransId="{463FDB79-C39C-2946-B971-0EECC7301E41}"/>
    <dgm:cxn modelId="{8FB433DA-3AA9-4495-A55D-B8A50134E77D}" type="presOf" srcId="{B1EA1561-4F95-F541-AB79-FE7F7EFEFC70}" destId="{EDB6682C-9FFF-5C40-9028-CC0F3AE3DC14}" srcOrd="0" destOrd="0" presId="urn:microsoft.com/office/officeart/2005/8/layout/radial4"/>
    <dgm:cxn modelId="{93ABB417-DCE5-4467-B488-FC5EB5FD2042}" type="presOf" srcId="{DCF5D91C-D8F6-3745-B02C-6C76EB042161}" destId="{DA9759B8-3618-CE41-9A8B-11FBCB9CC2E7}" srcOrd="0" destOrd="0" presId="urn:microsoft.com/office/officeart/2005/8/layout/radial4"/>
    <dgm:cxn modelId="{27B01BA2-1051-3143-84CF-A6B9EC03702D}" srcId="{6CB2C0B2-C6F4-CA45-A223-A0B399E7C9F9}" destId="{057D4F6E-A311-A348-B076-EE014EB90075}" srcOrd="1" destOrd="0" parTransId="{DCF5D91C-D8F6-3745-B02C-6C76EB042161}" sibTransId="{E19A97E4-B719-BC48-96A2-E82EBDC39BDD}"/>
    <dgm:cxn modelId="{748D1EB7-BE9C-9D46-B54F-B693D31F2827}" srcId="{87AC1E71-8496-3648-8954-5826213DD6C0}" destId="{6CB2C0B2-C6F4-CA45-A223-A0B399E7C9F9}" srcOrd="0" destOrd="0" parTransId="{980B4242-FBCF-E54F-83CF-A772EE08BFC4}" sibTransId="{9144712F-6A66-2143-93A6-EB33783C87F0}"/>
    <dgm:cxn modelId="{B0DBABE9-4F8B-4E1F-B330-770E06B810E8}" type="presOf" srcId="{057D4F6E-A311-A348-B076-EE014EB90075}" destId="{B1E5EDAA-4317-CE4C-9F9C-BABFFD0B786A}" srcOrd="0" destOrd="0" presId="urn:microsoft.com/office/officeart/2005/8/layout/radial4"/>
    <dgm:cxn modelId="{18E142C0-A281-4C55-B9DD-E5C8B1E9C17B}" type="presOf" srcId="{3B914EC4-0CF4-7C4C-BB06-DE37E8919476}" destId="{133FF983-03E9-174F-A239-EC34368430E1}" srcOrd="0" destOrd="0" presId="urn:microsoft.com/office/officeart/2005/8/layout/radial4"/>
    <dgm:cxn modelId="{992C9A1A-8BE1-F84B-A06D-961E6C6A05EE}" srcId="{6CB2C0B2-C6F4-CA45-A223-A0B399E7C9F9}" destId="{3B914EC4-0CF4-7C4C-BB06-DE37E8919476}" srcOrd="0" destOrd="0" parTransId="{9706F1B7-6755-0646-9C07-1C583468EA01}" sibTransId="{5F9B7325-EC35-2144-AB9D-602FAF9E83E5}"/>
    <dgm:cxn modelId="{0A475392-CE43-4ED3-8F89-70324B955951}" type="presOf" srcId="{9706F1B7-6755-0646-9C07-1C583468EA01}" destId="{15161E59-831B-7E43-9E69-8091ABB6A14D}" srcOrd="0" destOrd="0" presId="urn:microsoft.com/office/officeart/2005/8/layout/radial4"/>
    <dgm:cxn modelId="{3F591D87-EE70-4BC9-B5C0-AB0A2E95A438}" type="presOf" srcId="{6CB2C0B2-C6F4-CA45-A223-A0B399E7C9F9}" destId="{DF0663BE-5396-8048-A9BC-F9F93BF3987A}" srcOrd="0" destOrd="0" presId="urn:microsoft.com/office/officeart/2005/8/layout/radial4"/>
    <dgm:cxn modelId="{82ECD713-5503-48BC-9612-295F87F27ECF}" type="presParOf" srcId="{977B5634-3FCB-034B-A013-A56C7494BAA1}" destId="{DF0663BE-5396-8048-A9BC-F9F93BF3987A}" srcOrd="0" destOrd="0" presId="urn:microsoft.com/office/officeart/2005/8/layout/radial4"/>
    <dgm:cxn modelId="{A7295EFE-1B22-412F-A9EE-C264882AFC79}" type="presParOf" srcId="{977B5634-3FCB-034B-A013-A56C7494BAA1}" destId="{15161E59-831B-7E43-9E69-8091ABB6A14D}" srcOrd="1" destOrd="0" presId="urn:microsoft.com/office/officeart/2005/8/layout/radial4"/>
    <dgm:cxn modelId="{2045E25C-7F06-4924-8928-83B50C67C18C}" type="presParOf" srcId="{977B5634-3FCB-034B-A013-A56C7494BAA1}" destId="{133FF983-03E9-174F-A239-EC34368430E1}" srcOrd="2" destOrd="0" presId="urn:microsoft.com/office/officeart/2005/8/layout/radial4"/>
    <dgm:cxn modelId="{07D3648E-63E8-44C3-B915-2F68C489CD8A}" type="presParOf" srcId="{977B5634-3FCB-034B-A013-A56C7494BAA1}" destId="{DA9759B8-3618-CE41-9A8B-11FBCB9CC2E7}" srcOrd="3" destOrd="0" presId="urn:microsoft.com/office/officeart/2005/8/layout/radial4"/>
    <dgm:cxn modelId="{B2A52FC6-658D-4FCD-AA63-23859E07CF23}" type="presParOf" srcId="{977B5634-3FCB-034B-A013-A56C7494BAA1}" destId="{B1E5EDAA-4317-CE4C-9F9C-BABFFD0B786A}" srcOrd="4" destOrd="0" presId="urn:microsoft.com/office/officeart/2005/8/layout/radial4"/>
    <dgm:cxn modelId="{DFB717B9-0EB0-44F3-AA39-CD2E1B05A0A3}" type="presParOf" srcId="{977B5634-3FCB-034B-A013-A56C7494BAA1}" destId="{EDB6682C-9FFF-5C40-9028-CC0F3AE3DC14}" srcOrd="5" destOrd="0" presId="urn:microsoft.com/office/officeart/2005/8/layout/radial4"/>
    <dgm:cxn modelId="{3D7A53C9-F4E7-448A-8E0D-384CF88D2752}" type="presParOf" srcId="{977B5634-3FCB-034B-A013-A56C7494BAA1}" destId="{CFDB20C7-8138-9C44-8E96-AD7A0459CE6C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556F639-D120-45FE-993D-050372C1E9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42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CA4D44F-DB0F-4ABC-A1A3-B080BB9257BC}" type="datetimeFigureOut">
              <a:rPr lang="en-US"/>
              <a:pPr>
                <a:defRPr/>
              </a:pPr>
              <a:t>6/30/2014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426"/>
            <a:ext cx="560832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E5604AE-F173-4B68-A0D5-297968117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951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311AC1-5B75-42A7-9587-AE948176491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E5611E-9F78-4C03-8900-2CFFD3DE197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E5611E-9F78-4C03-8900-2CFFD3DE197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311AC1-5B75-42A7-9587-AE948176491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E5611E-9F78-4C03-8900-2CFFD3DE197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E5611E-9F78-4C03-8900-2CFFD3DE197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E5611E-9F78-4C03-8900-2CFFD3DE197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E5611E-9F78-4C03-8900-2CFFD3DE197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311AC1-5B75-42A7-9587-AE948176491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E5611E-9F78-4C03-8900-2CFFD3DE197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E5611E-9F78-4C03-8900-2CFFD3DE197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6B2543-3460-4587-B8E4-3A67E73BEAF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E5611E-9F78-4C03-8900-2CFFD3DE197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E5611E-9F78-4C03-8900-2CFFD3DE197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E5611E-9F78-4C03-8900-2CFFD3DE197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E5611E-9F78-4C03-8900-2CFFD3DE197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E5611E-9F78-4C03-8900-2CFFD3DE197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311AC1-5B75-42A7-9587-AE948176491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E5611E-9F78-4C03-8900-2CFFD3DE197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E5611E-9F78-4C03-8900-2CFFD3DE197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E5611E-9F78-4C03-8900-2CFFD3DE197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E5611E-9F78-4C03-8900-2CFFD3DE197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achieved 96% of our enrollment target this year and if we had achieved 100% we would have increased tuition revenue by _______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46DDA0-F040-4CD8-9E57-5C2AE94F649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E5611E-9F78-4C03-8900-2CFFD3DE197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E5611E-9F78-4C03-8900-2CFFD3DE197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E5611E-9F78-4C03-8900-2CFFD3DE197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E5611E-9F78-4C03-8900-2CFFD3DE197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E5611E-9F78-4C03-8900-2CFFD3DE197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E5611E-9F78-4C03-8900-2CFFD3DE197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A224EC-F25F-4105-9CB6-177DEA7A336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0452B2-490C-4CC0-AB10-EA1FA3F4A43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B6C674-157D-4FFF-A39E-68E3FB14F6C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311AC1-5B75-42A7-9587-AE948176491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6B2543-3460-4587-B8E4-3A67E73BEAF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6B2543-3460-4587-B8E4-3A67E73BEAF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6B2543-3460-4587-B8E4-3A67E73BEAF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5C201F-F69C-426C-B142-0F9ADECA5CA6}" type="datetimeFigureOut">
              <a:rPr lang="en-US" smtClean="0"/>
              <a:pPr>
                <a:defRPr/>
              </a:pPr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8F1C35-4182-46A3-B9CC-79E9453FAB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CBD7AA-EC32-41E8-9A4D-114DE862BBE5}" type="datetimeFigureOut">
              <a:rPr lang="en-US" smtClean="0"/>
              <a:pPr>
                <a:defRPr/>
              </a:pPr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F0384B-5DF8-44D8-9977-8134F6F958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4EB62E-729A-42E5-A4D2-A2972F1E8573}" type="datetimeFigureOut">
              <a:rPr lang="en-US" smtClean="0"/>
              <a:pPr>
                <a:defRPr/>
              </a:pPr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F200FF-51CA-47B1-9873-2162065C7A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B9B30-A3E0-417C-A36E-59AA5650CD61}" type="datetimeFigureOut">
              <a:rPr lang="en-US" smtClean="0"/>
              <a:pPr>
                <a:defRPr/>
              </a:pPr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98006B-D2AA-489F-9372-E58005195D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97837A-0587-4179-A499-72C88FF6AB39}" type="datetimeFigureOut">
              <a:rPr lang="en-US" smtClean="0"/>
              <a:pPr>
                <a:defRPr/>
              </a:pPr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CE5AD-B950-46B1-B115-7970CAB852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EF61DE-9CE9-4015-A0E4-08C18F8E50A0}" type="datetimeFigureOut">
              <a:rPr lang="en-US" smtClean="0"/>
              <a:pPr>
                <a:defRPr/>
              </a:pPr>
              <a:t>6/30/2014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B5D072-2F4B-4455-8E07-CFED0612C8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A88B16-403D-4344-9736-77F4FF487DAD}" type="datetimeFigureOut">
              <a:rPr lang="en-US" smtClean="0"/>
              <a:pPr>
                <a:defRPr/>
              </a:pPr>
              <a:t>6/30/2014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6AC0B8-5535-4139-86A5-B5D8C4C3D2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A08BAF-046C-492B-A9CB-E24ACE7F78A2}" type="datetimeFigureOut">
              <a:rPr lang="en-US" smtClean="0"/>
              <a:pPr>
                <a:defRPr/>
              </a:pPr>
              <a:t>6/30/2014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B1FF76-CB4E-4066-94FA-3EED8C0FFE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345AF5-5D34-4197-B401-C5FC5B0C697A}" type="datetimeFigureOut">
              <a:rPr lang="en-US" smtClean="0"/>
              <a:pPr>
                <a:defRPr/>
              </a:pPr>
              <a:t>6/30/2014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ECFF21-00F1-49CF-9B3D-662C75D33D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79CF32-72E8-4709-A054-5D8EDDC1FA06}" type="datetimeFigureOut">
              <a:rPr lang="en-US" smtClean="0"/>
              <a:pPr>
                <a:defRPr/>
              </a:pPr>
              <a:t>6/30/2014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46783-AA3E-4519-A4ED-3107064BF1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3C077-CF04-4F59-99AE-45807FA32B4C}" type="datetimeFigureOut">
              <a:rPr lang="en-US" smtClean="0"/>
              <a:pPr>
                <a:defRPr/>
              </a:pPr>
              <a:t>6/30/2014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A83BB-9A63-4955-ACB7-55EB46C2FF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D20EF94-C037-46C8-8EB9-545F2FE8B752}" type="datetimeFigureOut">
              <a:rPr lang="en-US" smtClean="0"/>
              <a:pPr>
                <a:defRPr/>
              </a:pPr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7AC0629-E892-4A38-92C6-2BDB44D353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33400" y="1066800"/>
            <a:ext cx="8077200" cy="12192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2517058" y="3669270"/>
            <a:ext cx="540774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400" dirty="0">
                <a:latin typeface="+mj-lt"/>
              </a:rPr>
              <a:t>Presented </a:t>
            </a:r>
            <a:r>
              <a:rPr lang="en-US" sz="2400" dirty="0" smtClean="0">
                <a:latin typeface="+mj-lt"/>
              </a:rPr>
              <a:t>June 11, 2014</a:t>
            </a:r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South Seattle College</a:t>
            </a:r>
          </a:p>
          <a:p>
            <a:r>
              <a:rPr lang="en-US" sz="2400" dirty="0" smtClean="0">
                <a:latin typeface="+mj-lt"/>
              </a:rPr>
              <a:t>Olympic Auditorium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Dr. Jill Wakefield, Chancellor</a:t>
            </a:r>
            <a:endParaRPr lang="en-US" sz="2400" dirty="0">
              <a:latin typeface="+mj-lt"/>
            </a:endParaRPr>
          </a:p>
        </p:txBody>
      </p:sp>
      <p:pic>
        <p:nvPicPr>
          <p:cNvPr id="2055" name="Picture 10" descr="Seattle Vocational Institu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770" y="5273337"/>
            <a:ext cx="130048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4" descr="Seattle Central Community Colle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770" y="485775"/>
            <a:ext cx="130048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8" descr="South Seattle Community Colle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690" y="3734633"/>
            <a:ext cx="1295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2517057" y="1362164"/>
            <a:ext cx="5502279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SEATTLE COLLEGES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17058" y="2514600"/>
            <a:ext cx="419100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 smtClean="0">
                <a:latin typeface="+mn-lt"/>
              </a:rPr>
              <a:t>Public Budget Hearing</a:t>
            </a:r>
          </a:p>
          <a:p>
            <a:r>
              <a:rPr lang="en-US" sz="2800" dirty="0" smtClean="0">
                <a:latin typeface="+mn-lt"/>
              </a:rPr>
              <a:t>Fiscal Year 2014 - 2015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8770" y="147221"/>
            <a:ext cx="988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Central</a:t>
            </a:r>
            <a:endParaRPr lang="en-US" sz="16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313690" y="1743075"/>
            <a:ext cx="988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North</a:t>
            </a:r>
            <a:endParaRPr lang="en-US" sz="16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313690" y="3460015"/>
            <a:ext cx="988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South</a:t>
            </a:r>
            <a:endParaRPr lang="en-US" sz="16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313690" y="4953833"/>
            <a:ext cx="988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SVI</a:t>
            </a:r>
            <a:endParaRPr lang="en-US" sz="1600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1" y="2046448"/>
            <a:ext cx="1300479" cy="134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265459"/>
            <a:ext cx="2721870" cy="4541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A69AA"/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219200"/>
            <a:ext cx="7772400" cy="762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500" y="149424"/>
            <a:ext cx="8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j-ea"/>
                <a:cs typeface="+mj-cs"/>
              </a:rPr>
              <a:t>FY1415 Budget Outlook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0500" y="1743075"/>
            <a:ext cx="8763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</a:rPr>
              <a:t>Performance Funding (</a:t>
            </a:r>
            <a:r>
              <a:rPr lang="en-US" sz="2800" dirty="0" smtClean="0">
                <a:latin typeface="Calibri" pitchFamily="34" charset="0"/>
              </a:rPr>
              <a:t>Student Achievement Awards</a:t>
            </a:r>
            <a:r>
              <a:rPr lang="en-US" sz="2800" dirty="0">
                <a:latin typeface="Calibri" pitchFamily="34" charset="0"/>
              </a:rPr>
              <a:t>)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</a:rPr>
              <a:t>Targeted enrollments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MESA / STEM </a:t>
            </a:r>
            <a:r>
              <a:rPr lang="en-US" sz="2400" dirty="0">
                <a:latin typeface="Calibri" pitchFamily="34" charset="0"/>
              </a:rPr>
              <a:t>- $60,000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Aerospace - tbd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Worker </a:t>
            </a:r>
            <a:r>
              <a:rPr lang="en-US" sz="2400" dirty="0">
                <a:latin typeface="Calibri" pitchFamily="34" charset="0"/>
              </a:rPr>
              <a:t>Retraining Increase </a:t>
            </a:r>
            <a:r>
              <a:rPr lang="en-US" sz="2400" dirty="0" smtClean="0">
                <a:latin typeface="Calibri" pitchFamily="34" charset="0"/>
              </a:rPr>
              <a:t>- $61,500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Step M for Classified Staff - $70,878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Reduction in Retirement Payments – ($37,333)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Increase in Maintenance &amp; Operations for new buildings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>
              <a:latin typeface="Calibri" pitchFamily="34" charset="0"/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152400" y="914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000" dirty="0" smtClean="0"/>
              <a:t>Key Updates to the State Allocation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290130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A69AA"/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219200"/>
            <a:ext cx="7772400" cy="762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500" y="149424"/>
            <a:ext cx="8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j-ea"/>
                <a:cs typeface="+mj-cs"/>
              </a:rPr>
              <a:t>FY1415 Budget Outlook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0500" y="1743075"/>
            <a:ext cx="8763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Viable Financial Model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Long Range Planning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International Exchange</a:t>
            </a:r>
            <a:endParaRPr lang="en-US" sz="2800" dirty="0">
              <a:latin typeface="Calibri" pitchFamily="34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Board of Trustees Priority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Planning for Negotiated Contracts</a:t>
            </a: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152400" y="914400"/>
            <a:ext cx="8534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000" dirty="0" smtClean="0"/>
              <a:t>Financial Management at </a:t>
            </a:r>
            <a:r>
              <a:rPr lang="en-US" sz="4000" dirty="0" smtClean="0"/>
              <a:t>Seattle District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69430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71500" y="2438400"/>
            <a:ext cx="83058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lvl="1" indent="-514350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Focus on Strategic Goals of Student Success, Building Partnerships, and Innovation</a:t>
            </a:r>
          </a:p>
          <a:p>
            <a:pPr marL="514350" lvl="1" indent="-514350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Creative Funding options such as grants and contracts</a:t>
            </a:r>
          </a:p>
          <a:p>
            <a:pPr marL="514350" lvl="1" indent="-514350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Focus on streamlining administrative activities</a:t>
            </a:r>
          </a:p>
          <a:p>
            <a:pPr marL="514350" lvl="1" indent="-514350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Flat Budget planning</a:t>
            </a:r>
          </a:p>
          <a:p>
            <a:pPr marL="971550" lvl="2" indent="-514350"/>
            <a:endParaRPr lang="en-US" sz="2800" dirty="0" smtClean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9100" y="164812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j-ea"/>
                <a:cs typeface="+mj-cs"/>
              </a:rPr>
              <a:t>District Office &amp; District-Wide</a:t>
            </a: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228600" y="16002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000" dirty="0" smtClean="0"/>
              <a:t>Key Discussions</a:t>
            </a:r>
            <a:endParaRPr lang="en-US" sz="3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A69AA"/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219200"/>
            <a:ext cx="7772400" cy="762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09600" y="2438400"/>
            <a:ext cx="7239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lvl="1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Capital campaign</a:t>
            </a:r>
          </a:p>
          <a:p>
            <a:pPr marL="514350" lvl="1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Enterprise IT</a:t>
            </a:r>
          </a:p>
          <a:p>
            <a:pPr marL="514350" lvl="1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Marketing and enrollment</a:t>
            </a:r>
          </a:p>
          <a:p>
            <a:pPr marL="514350" lvl="1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Sustainability</a:t>
            </a:r>
          </a:p>
          <a:p>
            <a:pPr marL="514350" lvl="1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Efficiencies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103257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j-ea"/>
                <a:cs typeface="+mj-cs"/>
              </a:rPr>
              <a:t>District Office and District-wide</a:t>
            </a:r>
            <a:endParaRPr lang="en-US" sz="40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381000" y="1409700"/>
            <a:ext cx="70485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000" dirty="0" smtClean="0"/>
              <a:t>Funding Themes</a:t>
            </a:r>
            <a:endParaRPr lang="en-US" sz="3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33400" y="1066800"/>
            <a:ext cx="8077200" cy="12192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3108322" y="3997376"/>
            <a:ext cx="540774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400" dirty="0" smtClean="0">
                <a:latin typeface="+mj-lt"/>
              </a:rPr>
              <a:t>Financial Outlook</a:t>
            </a:r>
          </a:p>
          <a:p>
            <a:r>
              <a:rPr lang="en-US" sz="2400" dirty="0" smtClean="0">
                <a:latin typeface="+mj-lt"/>
              </a:rPr>
              <a:t>Michael Pham</a:t>
            </a:r>
          </a:p>
          <a:p>
            <a:r>
              <a:rPr lang="en-US" sz="2400" dirty="0" smtClean="0">
                <a:latin typeface="+mj-lt"/>
              </a:rPr>
              <a:t>Vice President, Administrative Services</a:t>
            </a:r>
            <a:endParaRPr lang="en-US" sz="2400" dirty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08321" y="1320939"/>
            <a:ext cx="5502279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SEATTLE CENTRAL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08322" y="2473375"/>
            <a:ext cx="419100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 smtClean="0">
                <a:latin typeface="+mn-lt"/>
              </a:rPr>
              <a:t>Public Budget Hearing</a:t>
            </a:r>
          </a:p>
          <a:p>
            <a:r>
              <a:rPr lang="en-US" sz="2800" dirty="0" smtClean="0">
                <a:latin typeface="+mn-lt"/>
              </a:rPr>
              <a:t>Fiscal Year 2014 - 2015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404" y="6172200"/>
            <a:ext cx="3755461" cy="48162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1" y="2590800"/>
            <a:ext cx="28289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553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A69AA"/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219200"/>
            <a:ext cx="7772400" cy="762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81000" y="2133600"/>
            <a:ext cx="83058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indent="-457200">
              <a:buFont typeface="Arial" charset="0"/>
              <a:buChar char="•"/>
            </a:pPr>
            <a:r>
              <a:rPr lang="en-US" sz="2800" dirty="0">
                <a:latin typeface="Calibri" pitchFamily="34" charset="0"/>
              </a:rPr>
              <a:t>The College initially planned for a FLAT budget with no changes to permanent funding.</a:t>
            </a:r>
          </a:p>
          <a:p>
            <a:pPr lvl="1" indent="-457200">
              <a:buFont typeface="Arial" charset="0"/>
              <a:buChar char="•"/>
            </a:pPr>
            <a:r>
              <a:rPr lang="en-US" sz="2800" dirty="0">
                <a:latin typeface="Calibri" pitchFamily="34" charset="0"/>
              </a:rPr>
              <a:t>College Council drafted budget planning themes of sustaining FTE generation &amp; employee engagement.</a:t>
            </a:r>
          </a:p>
          <a:p>
            <a:pPr lvl="1" indent="-457200">
              <a:buFont typeface="Arial" charset="0"/>
              <a:buChar char="•"/>
            </a:pPr>
            <a:r>
              <a:rPr lang="en-US" sz="2800" dirty="0">
                <a:latin typeface="Calibri" pitchFamily="34" charset="0"/>
              </a:rPr>
              <a:t>College Council also drafted priorities for one-time funding around facility/safety enhancements and efficiency improvements.</a:t>
            </a:r>
          </a:p>
          <a:p>
            <a:pPr lvl="1" indent="-457200">
              <a:buFont typeface="Arial" charset="0"/>
              <a:buChar char="•"/>
            </a:pPr>
            <a:r>
              <a:rPr lang="en-US" sz="2800" dirty="0">
                <a:latin typeface="Calibri" pitchFamily="34" charset="0"/>
              </a:rPr>
              <a:t>Declining State FTEs (Central 92%, SVI 72%)</a:t>
            </a:r>
          </a:p>
          <a:p>
            <a:pPr lvl="1" indent="-457200">
              <a:buFont typeface="Arial" charset="0"/>
              <a:buChar char="•"/>
            </a:pPr>
            <a:r>
              <a:rPr lang="en-US" sz="2800" dirty="0">
                <a:latin typeface="Calibri" pitchFamily="34" charset="0"/>
              </a:rPr>
              <a:t>International student enrollment continues to be strong (headcount ~2,000)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103257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j-ea"/>
                <a:cs typeface="+mj-cs"/>
              </a:rPr>
              <a:t>SEATTLE CENTRAL</a:t>
            </a:r>
            <a:endParaRPr lang="en-US" sz="40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371475" y="1228725"/>
            <a:ext cx="70485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000" dirty="0" smtClean="0"/>
              <a:t>Summary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268634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A69AA"/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219200"/>
            <a:ext cx="7772400" cy="762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81000" y="2133600"/>
            <a:ext cx="83058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indent="-457200">
              <a:buFont typeface="Arial" charset="0"/>
              <a:buChar char="•"/>
            </a:pPr>
            <a:r>
              <a:rPr lang="en-US" sz="2800" dirty="0">
                <a:latin typeface="Calibri" pitchFamily="34" charset="0"/>
              </a:rPr>
              <a:t>President’s Cabinet approved ~$320K for one-time funding requests (classroom technology upgrades, safety enhancements, &amp; facility/custodial equipment.)</a:t>
            </a:r>
          </a:p>
          <a:p>
            <a:pPr lvl="1" indent="-457200">
              <a:buFont typeface="Arial" charset="0"/>
              <a:buChar char="•"/>
            </a:pPr>
            <a:r>
              <a:rPr lang="en-US" sz="2800" dirty="0">
                <a:latin typeface="Calibri" pitchFamily="34" charset="0"/>
              </a:rPr>
              <a:t>President’s Cabinet also approved ~ $120K for minor capital projects for various instruction &amp; classroom enhancements.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103257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j-ea"/>
                <a:cs typeface="+mj-cs"/>
              </a:rPr>
              <a:t>SEATTLE CENTRAL</a:t>
            </a:r>
            <a:endParaRPr lang="en-US" sz="40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371475" y="1228725"/>
            <a:ext cx="70485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000" dirty="0" smtClean="0"/>
              <a:t>One-Time Budget Funding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284975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A69AA"/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219200"/>
            <a:ext cx="7772400" cy="762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81000" y="2133600"/>
            <a:ext cx="83058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indent="-457200">
              <a:buFont typeface="Arial" charset="0"/>
              <a:buChar char="•"/>
            </a:pPr>
            <a:r>
              <a:rPr lang="en-US" sz="2800" dirty="0" smtClean="0">
                <a:latin typeface="Calibri" pitchFamily="34" charset="0"/>
              </a:rPr>
              <a:t>To be funded by increasing off-set contributions</a:t>
            </a:r>
          </a:p>
          <a:p>
            <a:pPr lvl="2" indent="-457200">
              <a:buFont typeface="Arial" charset="0"/>
              <a:buChar char="•"/>
            </a:pPr>
            <a:r>
              <a:rPr lang="en-US" sz="2400" dirty="0" smtClean="0">
                <a:latin typeface="Calibri" pitchFamily="34" charset="0"/>
              </a:rPr>
              <a:t>2 FT Faculty (Business &amp; English)</a:t>
            </a:r>
          </a:p>
          <a:p>
            <a:pPr lvl="2" indent="-457200">
              <a:buFont typeface="Arial" charset="0"/>
              <a:buChar char="•"/>
            </a:pPr>
            <a:r>
              <a:rPr lang="en-US" sz="2400" dirty="0" smtClean="0">
                <a:latin typeface="Calibri" pitchFamily="34" charset="0"/>
              </a:rPr>
              <a:t>1 FT Maintenance Mechanic</a:t>
            </a:r>
          </a:p>
          <a:p>
            <a:pPr lvl="2" indent="-457200">
              <a:buFont typeface="Arial" charset="0"/>
              <a:buChar char="•"/>
            </a:pPr>
            <a:r>
              <a:rPr lang="en-US" sz="2400" dirty="0" smtClean="0">
                <a:latin typeface="Calibri" pitchFamily="34" charset="0"/>
              </a:rPr>
              <a:t>1 FT Public Safety / Security Officer</a:t>
            </a:r>
          </a:p>
          <a:p>
            <a:pPr lvl="1" indent="-457200">
              <a:buFont typeface="Arial" charset="0"/>
              <a:buChar char="•"/>
            </a:pPr>
            <a:r>
              <a:rPr lang="en-US" sz="2800" dirty="0" smtClean="0">
                <a:latin typeface="Calibri" pitchFamily="34" charset="0"/>
              </a:rPr>
              <a:t>Funding TBD</a:t>
            </a:r>
          </a:p>
          <a:p>
            <a:pPr lvl="2" indent="-457200">
              <a:buFont typeface="Arial" charset="0"/>
              <a:buChar char="•"/>
            </a:pPr>
            <a:r>
              <a:rPr lang="en-US" sz="2400" dirty="0" smtClean="0">
                <a:latin typeface="Calibri" pitchFamily="34" charset="0"/>
              </a:rPr>
              <a:t>1 Dean of Nursing</a:t>
            </a:r>
          </a:p>
          <a:p>
            <a:pPr lvl="2" indent="-457200">
              <a:buFont typeface="Arial" charset="0"/>
              <a:buChar char="•"/>
            </a:pPr>
            <a:r>
              <a:rPr lang="en-US" sz="2400" dirty="0" smtClean="0">
                <a:latin typeface="Calibri" pitchFamily="34" charset="0"/>
              </a:rPr>
              <a:t>1 Vice President of Student Services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103257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j-ea"/>
                <a:cs typeface="+mj-cs"/>
              </a:rPr>
              <a:t>SEATTLE CENTRAL</a:t>
            </a:r>
            <a:endParaRPr lang="en-US" sz="40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371475" y="1228725"/>
            <a:ext cx="70485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000" dirty="0" smtClean="0"/>
              <a:t>NEW Positions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94820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A69AA"/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219200"/>
            <a:ext cx="7772400" cy="762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81000" y="2133600"/>
            <a:ext cx="8305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itchFamily="34" charset="0"/>
              </a:rPr>
              <a:t>Must address ENROLLMENT issues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itchFamily="34" charset="0"/>
              </a:rPr>
              <a:t>International Education Programs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itchFamily="34" charset="0"/>
              </a:rPr>
              <a:t>SVI, Pacific Tower, Wood Tech, &amp; SMA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Potential </a:t>
            </a:r>
            <a:r>
              <a:rPr lang="en-US" sz="2800" dirty="0">
                <a:latin typeface="Calibri" pitchFamily="34" charset="0"/>
              </a:rPr>
              <a:t>2015-17 biennium budget </a:t>
            </a:r>
            <a:r>
              <a:rPr lang="en-US" sz="2800" dirty="0" smtClean="0">
                <a:latin typeface="Calibri" pitchFamily="34" charset="0"/>
              </a:rPr>
              <a:t>cuts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103257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j-ea"/>
                <a:cs typeface="+mj-cs"/>
              </a:rPr>
              <a:t>SEATTLE CENTRAL</a:t>
            </a:r>
            <a:endParaRPr lang="en-US" sz="40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371475" y="1228725"/>
            <a:ext cx="70485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000" dirty="0" smtClean="0"/>
              <a:t>What’s Ahead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54086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33400" y="1066800"/>
            <a:ext cx="8077200" cy="12192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3108322" y="3997376"/>
            <a:ext cx="540774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400" dirty="0" smtClean="0">
                <a:latin typeface="+mj-lt"/>
              </a:rPr>
              <a:t>Financial Outlook</a:t>
            </a:r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Dr. Orestes Monterecy</a:t>
            </a:r>
          </a:p>
          <a:p>
            <a:r>
              <a:rPr lang="en-US" sz="2400" dirty="0" smtClean="0">
                <a:latin typeface="+mj-lt"/>
              </a:rPr>
              <a:t>Vice President, Administrative Services</a:t>
            </a:r>
            <a:endParaRPr lang="en-US" sz="2400" dirty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08321" y="1320939"/>
            <a:ext cx="5502279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NORTH SEATTLE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08322" y="2473375"/>
            <a:ext cx="419100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 smtClean="0">
                <a:latin typeface="+mn-lt"/>
              </a:rPr>
              <a:t>Public Budget Hearing</a:t>
            </a:r>
          </a:p>
          <a:p>
            <a:r>
              <a:rPr lang="en-US" sz="2800" dirty="0" smtClean="0">
                <a:latin typeface="+mn-lt"/>
              </a:rPr>
              <a:t>Fiscal Year 2014 - 2015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881446"/>
            <a:ext cx="2803522" cy="83367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590800"/>
            <a:ext cx="2829503" cy="200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4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A69AA"/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04825" y="149423"/>
            <a:ext cx="8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j-ea"/>
                <a:cs typeface="+mj-cs"/>
              </a:rPr>
              <a:t>Mission</a:t>
            </a:r>
            <a:endParaRPr lang="en-US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952500" y="2133598"/>
            <a:ext cx="7239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Calibri" pitchFamily="34" charset="0"/>
              </a:rPr>
              <a:t>Seattle </a:t>
            </a:r>
            <a:r>
              <a:rPr lang="en-US" sz="3200" dirty="0">
                <a:latin typeface="Calibri" pitchFamily="34" charset="0"/>
              </a:rPr>
              <a:t>Community Colleges </a:t>
            </a:r>
            <a:endParaRPr lang="en-US" sz="3200" dirty="0" smtClean="0">
              <a:latin typeface="Calibri" pitchFamily="34" charset="0"/>
            </a:endParaRPr>
          </a:p>
          <a:p>
            <a:pPr algn="ctr"/>
            <a:r>
              <a:rPr lang="en-US" sz="3200" dirty="0" smtClean="0">
                <a:latin typeface="Calibri" pitchFamily="34" charset="0"/>
              </a:rPr>
              <a:t>will </a:t>
            </a:r>
            <a:r>
              <a:rPr lang="en-US" sz="3200" dirty="0">
                <a:latin typeface="Calibri" pitchFamily="34" charset="0"/>
              </a:rPr>
              <a:t>provide excellent, accessible </a:t>
            </a:r>
            <a:r>
              <a:rPr lang="en-US" sz="3200" b="1" dirty="0">
                <a:latin typeface="Calibri" pitchFamily="34" charset="0"/>
              </a:rPr>
              <a:t>educational opportunities </a:t>
            </a:r>
            <a:endParaRPr lang="en-US" sz="3200" b="1" dirty="0" smtClean="0">
              <a:latin typeface="Calibri" pitchFamily="34" charset="0"/>
            </a:endParaRPr>
          </a:p>
          <a:p>
            <a:pPr algn="ctr"/>
            <a:r>
              <a:rPr lang="en-US" sz="3200" dirty="0" smtClean="0">
                <a:latin typeface="Calibri" pitchFamily="34" charset="0"/>
              </a:rPr>
              <a:t>to </a:t>
            </a:r>
            <a:r>
              <a:rPr lang="en-US" sz="3200" dirty="0">
                <a:latin typeface="Calibri" pitchFamily="34" charset="0"/>
              </a:rPr>
              <a:t>prepare our students for a </a:t>
            </a:r>
            <a:endParaRPr lang="en-US" sz="3200" dirty="0" smtClean="0">
              <a:latin typeface="Calibri" pitchFamily="34" charset="0"/>
            </a:endParaRPr>
          </a:p>
          <a:p>
            <a:pPr algn="ctr"/>
            <a:r>
              <a:rPr lang="en-US" sz="3200" dirty="0" smtClean="0">
                <a:latin typeface="Calibri" pitchFamily="34" charset="0"/>
              </a:rPr>
              <a:t>challenging </a:t>
            </a:r>
            <a:r>
              <a:rPr lang="en-US" sz="3200" dirty="0">
                <a:latin typeface="Calibri" pitchFamily="34" charset="0"/>
              </a:rPr>
              <a:t>future.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A69AA"/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219200"/>
            <a:ext cx="7772400" cy="762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103257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j-ea"/>
                <a:cs typeface="+mj-cs"/>
              </a:rPr>
              <a:t>NORTH SEATTLE</a:t>
            </a:r>
            <a:endParaRPr lang="en-US" sz="40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  <a:ea typeface="+mj-ea"/>
              <a:cs typeface="+mj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5807365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504825" y="3894282"/>
            <a:ext cx="6134100" cy="1381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3600" smtClean="0"/>
              <a:t>Financing Our Road Trip to 2016</a:t>
            </a:r>
            <a:r>
              <a:rPr lang="en-US" smtClean="0"/>
              <a:t/>
            </a:r>
            <a:br>
              <a:rPr lang="en-US" smtClean="0"/>
            </a:br>
            <a:r>
              <a:rPr lang="en-US" sz="4000" smtClean="0"/>
              <a:t> </a:t>
            </a:r>
            <a:r>
              <a:rPr lang="en-US" sz="4800" smtClean="0"/>
              <a:t/>
            </a:r>
            <a:br>
              <a:rPr lang="en-US" sz="4800" smtClean="0"/>
            </a:br>
            <a:r>
              <a:rPr lang="en-US" sz="3600" smtClean="0">
                <a:solidFill>
                  <a:schemeClr val="accent4"/>
                </a:solidFill>
              </a:rPr>
              <a:t>The Second Leg of our Journey: </a:t>
            </a:r>
            <a:br>
              <a:rPr lang="en-US" sz="3600" smtClean="0">
                <a:solidFill>
                  <a:schemeClr val="accent4"/>
                </a:solidFill>
              </a:rPr>
            </a:br>
            <a:r>
              <a:rPr lang="en-US" sz="3600" smtClean="0">
                <a:solidFill>
                  <a:schemeClr val="accent4"/>
                </a:solidFill>
              </a:rPr>
              <a:t>2014 - 2015</a:t>
            </a:r>
            <a:endParaRPr lang="en-US" sz="36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65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A69AA"/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219200"/>
            <a:ext cx="7772400" cy="762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103257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j-ea"/>
                <a:cs typeface="+mj-cs"/>
              </a:rPr>
              <a:t>NORTH SEATTLE</a:t>
            </a:r>
            <a:endParaRPr lang="en-US" sz="40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371475" y="1228725"/>
            <a:ext cx="70485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000" dirty="0" smtClean="0"/>
              <a:t>Destination 2016</a:t>
            </a:r>
            <a:endParaRPr lang="en-US" sz="3100" dirty="0"/>
          </a:p>
        </p:txBody>
      </p:sp>
      <p:pic>
        <p:nvPicPr>
          <p:cNvPr id="9" name="Content Placeholder 3" descr="open-r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2387687"/>
            <a:ext cx="4205079" cy="3014962"/>
          </a:xfrm>
          <a:prstGeom prst="rect">
            <a:avLst/>
          </a:prstGeom>
        </p:spPr>
      </p:pic>
      <p:graphicFrame>
        <p:nvGraphicFramePr>
          <p:cNvPr id="12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1874893"/>
              </p:ext>
            </p:extLst>
          </p:nvPr>
        </p:nvGraphicFramePr>
        <p:xfrm>
          <a:off x="4362450" y="1905000"/>
          <a:ext cx="4343400" cy="3886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838200"/>
                <a:gridCol w="2362200"/>
              </a:tblGrid>
              <a:tr h="385443"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Report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Focus</a:t>
                      </a:r>
                      <a:endParaRPr lang="en-US" sz="1600" dirty="0"/>
                    </a:p>
                  </a:txBody>
                  <a:tcPr/>
                </a:tc>
              </a:tr>
              <a:tr h="110880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2015-16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Year 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Core Themes, Objectives, Indicators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Summative Assessment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4172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2014-15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Year 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</a:tr>
              <a:tr h="60192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2013-14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Year 4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8544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2012-13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Year 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Resources </a:t>
                      </a:r>
                      <a:endParaRPr lang="en-US" sz="1600" dirty="0"/>
                    </a:p>
                  </a:txBody>
                  <a:tcPr/>
                </a:tc>
              </a:tr>
              <a:tr h="38544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2011-12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Year 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60192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2010-11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Year 1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Core</a:t>
                      </a:r>
                      <a:r>
                        <a:rPr lang="en-US" sz="1600" baseline="0" dirty="0" smtClean="0"/>
                        <a:t> Themes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Down Arrow 13"/>
          <p:cNvSpPr/>
          <p:nvPr/>
        </p:nvSpPr>
        <p:spPr>
          <a:xfrm rot="10800000">
            <a:off x="6724649" y="3302087"/>
            <a:ext cx="533400" cy="1956755"/>
          </a:xfrm>
          <a:prstGeom prst="downArrow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10450" y="3420517"/>
            <a:ext cx="144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Aligning strategies &amp; resources to achieve objectives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95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A69AA"/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219200"/>
            <a:ext cx="7772400" cy="762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103257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j-ea"/>
                <a:cs typeface="+mj-cs"/>
              </a:rPr>
              <a:t>NORTH SEATTLE</a:t>
            </a:r>
            <a:endParaRPr lang="en-US" sz="40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371475" y="1228725"/>
            <a:ext cx="70485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000" dirty="0" smtClean="0"/>
              <a:t>Strategic Plan</a:t>
            </a:r>
            <a:endParaRPr lang="en-US" sz="31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066925"/>
            <a:ext cx="5715000" cy="4416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0370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A69AA"/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219200"/>
            <a:ext cx="7772400" cy="762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81000" y="2133600"/>
            <a:ext cx="8305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From College Council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Budget Advisory Committee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Department and Division Budget Managers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Presidents and VPs review and decide 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103257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j-ea"/>
                <a:cs typeface="+mj-cs"/>
              </a:rPr>
              <a:t>NORTH SEATTLE</a:t>
            </a:r>
            <a:endParaRPr lang="en-US" sz="40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371475" y="1228725"/>
            <a:ext cx="70485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000" dirty="0" smtClean="0"/>
              <a:t>Budget Inputs</a:t>
            </a:r>
            <a:endParaRPr lang="en-US" sz="3100" dirty="0"/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5760348"/>
              </p:ext>
            </p:extLst>
          </p:nvPr>
        </p:nvGraphicFramePr>
        <p:xfrm>
          <a:off x="3895724" y="3949482"/>
          <a:ext cx="5019675" cy="2756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0295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A69AA"/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219200"/>
            <a:ext cx="7772400" cy="762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81000" y="2133600"/>
            <a:ext cx="83058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Permanent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itchFamily="34" charset="0"/>
              </a:rPr>
              <a:t>Evening Student Services Manager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itchFamily="34" charset="0"/>
              </a:rPr>
              <a:t>Development Ed. Advisor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itchFamily="34" charset="0"/>
              </a:rPr>
              <a:t>Orientation </a:t>
            </a:r>
            <a:r>
              <a:rPr lang="en-US" sz="2400" dirty="0" smtClean="0">
                <a:latin typeface="Calibri" pitchFamily="34" charset="0"/>
              </a:rPr>
              <a:t>Advisor</a:t>
            </a:r>
            <a:endParaRPr lang="en-US" sz="2400" dirty="0">
              <a:latin typeface="Calibri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Temporary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Saturday Testing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103257"/>
            <a:ext cx="830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j-ea"/>
                <a:cs typeface="+mj-cs"/>
              </a:rPr>
              <a:t>NORTH SEATTLE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371475" y="1228725"/>
            <a:ext cx="70485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000" dirty="0" smtClean="0"/>
              <a:t>Advancing Student Success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336157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A69AA"/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219200"/>
            <a:ext cx="7772400" cy="762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81000" y="1676400"/>
            <a:ext cx="830580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Permanent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Full-time </a:t>
            </a:r>
            <a:r>
              <a:rPr lang="en-US" sz="2000" dirty="0">
                <a:latin typeface="+mj-lt"/>
              </a:rPr>
              <a:t>Faculty (6 positions:  Adult Basic Ed/GED, BAS-Application Development, Electronics, Library, Medical Assisting, Parent Education) 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BAS-AD Manager </a:t>
            </a:r>
            <a:endParaRPr lang="en-US" sz="2000" dirty="0" smtClean="0">
              <a:latin typeface="+mj-lt"/>
            </a:endParaRP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Learning Center </a:t>
            </a:r>
            <a:r>
              <a:rPr lang="en-US" sz="2000" dirty="0" smtClean="0">
                <a:latin typeface="+mj-lt"/>
              </a:rPr>
              <a:t>Manager (title change)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Science Lab Technician </a:t>
            </a:r>
            <a:r>
              <a:rPr lang="en-US" sz="2000" dirty="0" smtClean="0">
                <a:latin typeface="+mj-lt"/>
              </a:rPr>
              <a:t>1 (fee funded)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Temporary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Nursing Simulation </a:t>
            </a:r>
            <a:r>
              <a:rPr lang="en-US" sz="2000" dirty="0" smtClean="0">
                <a:latin typeface="+mj-lt"/>
              </a:rPr>
              <a:t>Technician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Learning </a:t>
            </a:r>
            <a:r>
              <a:rPr lang="en-US" sz="2000" dirty="0">
                <a:latin typeface="+mj-lt"/>
              </a:rPr>
              <a:t>Center Staff (20 </a:t>
            </a:r>
            <a:r>
              <a:rPr lang="en-US" sz="2000" dirty="0" smtClean="0">
                <a:latin typeface="+mj-lt"/>
              </a:rPr>
              <a:t>hours)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Art </a:t>
            </a:r>
            <a:r>
              <a:rPr lang="en-US" sz="2000" dirty="0">
                <a:latin typeface="+mj-lt"/>
              </a:rPr>
              <a:t>Gallery Staff (19 hours</a:t>
            </a:r>
            <a:r>
              <a:rPr lang="en-US" sz="2000" dirty="0" smtClean="0">
                <a:latin typeface="+mj-lt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BAS Program Funding Positions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BAS International Business,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BAS Application Development,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BAS Property Management</a:t>
            </a:r>
            <a:endParaRPr lang="en-US" sz="2000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103257"/>
            <a:ext cx="830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j-ea"/>
                <a:cs typeface="+mj-cs"/>
              </a:rPr>
              <a:t>NORTH SEATTLE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342900" y="1007596"/>
            <a:ext cx="70485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000" dirty="0" smtClean="0"/>
              <a:t>Excellence in Teaching and Learning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159321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A69AA"/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219200"/>
            <a:ext cx="7772400" cy="762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81000" y="2133600"/>
            <a:ext cx="83058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Permanent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Custodian 1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Fiscal Specialist</a:t>
            </a:r>
            <a:endParaRPr lang="en-US" sz="2400" dirty="0">
              <a:latin typeface="Calibri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Temporary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Safety &amp; Security PT (11PM – 7AM, M-F)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Other Priorities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President’s Office Front Desk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Retire Long-term Food Service Deficit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LDI - Leadership Development Institute (AFS Funded)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103257"/>
            <a:ext cx="830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j-ea"/>
                <a:cs typeface="+mj-cs"/>
              </a:rPr>
              <a:t>NORTH SEATTLE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371475" y="1228725"/>
            <a:ext cx="70485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000" dirty="0" smtClean="0"/>
              <a:t>Building Community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117061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33400" y="1066800"/>
            <a:ext cx="8077200" cy="12192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3108322" y="3997376"/>
            <a:ext cx="540774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400" dirty="0" smtClean="0">
                <a:latin typeface="+mj-lt"/>
              </a:rPr>
              <a:t>Financial Outlook</a:t>
            </a:r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Dr. </a:t>
            </a:r>
            <a:r>
              <a:rPr lang="en-US" sz="2400" dirty="0" smtClean="0">
                <a:latin typeface="+mj-lt"/>
              </a:rPr>
              <a:t>Frank Ashby</a:t>
            </a:r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Vice President, Administrative Services</a:t>
            </a:r>
            <a:endParaRPr lang="en-US" sz="2400" dirty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08321" y="1320939"/>
            <a:ext cx="5502279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SOUTH SEATTLE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08322" y="2473375"/>
            <a:ext cx="419100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 smtClean="0">
                <a:latin typeface="+mn-lt"/>
              </a:rPr>
              <a:t>Public Budget Hearing</a:t>
            </a:r>
          </a:p>
          <a:p>
            <a:r>
              <a:rPr lang="en-US" sz="2800" dirty="0" smtClean="0">
                <a:latin typeface="+mn-lt"/>
              </a:rPr>
              <a:t>Fiscal Year 2014 - 2015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6172200"/>
            <a:ext cx="3975100" cy="51201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46" y="2590800"/>
            <a:ext cx="2738925" cy="13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44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A69AA"/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219200"/>
            <a:ext cx="7772400" cy="762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81000" y="2133600"/>
            <a:ext cx="83058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Accreditation</a:t>
            </a:r>
            <a:endParaRPr lang="en-US" sz="28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Name Change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Vigor Training Center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BAS new programs development and rollout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13</a:t>
            </a:r>
            <a:r>
              <a:rPr lang="en-US" sz="2800" baseline="30000" dirty="0">
                <a:latin typeface="+mj-lt"/>
              </a:rPr>
              <a:t>th</a:t>
            </a:r>
            <a:r>
              <a:rPr lang="en-US" sz="2800" dirty="0">
                <a:latin typeface="+mj-lt"/>
              </a:rPr>
              <a:t> Year new schools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Around the campus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Online schedule rollout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Student Loan program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+mj-lt"/>
              </a:rPr>
              <a:t>WorkSource</a:t>
            </a:r>
            <a:r>
              <a:rPr lang="en-US" sz="2800" dirty="0">
                <a:latin typeface="+mj-lt"/>
              </a:rPr>
              <a:t> expansion to </a:t>
            </a:r>
            <a:r>
              <a:rPr lang="en-US" sz="2800" dirty="0" smtClean="0">
                <a:latin typeface="+mj-lt"/>
              </a:rPr>
              <a:t>GT</a:t>
            </a:r>
            <a:endParaRPr lang="en-US" sz="2800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103257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j-ea"/>
                <a:cs typeface="+mj-cs"/>
              </a:rPr>
              <a:t>SOUTH SEATTLE</a:t>
            </a: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371475" y="1228725"/>
            <a:ext cx="70485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000" dirty="0" smtClean="0"/>
              <a:t>South had a GREAT Year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312709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A69AA"/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219200"/>
            <a:ext cx="7772400" cy="762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81000" y="2133600"/>
            <a:ext cx="83058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No </a:t>
            </a:r>
            <a:r>
              <a:rPr lang="en-US" sz="2800" dirty="0">
                <a:latin typeface="+mj-lt"/>
              </a:rPr>
              <a:t>increase in State Appropriation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State allocation is not finalized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No tuition increase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No relief in FTE target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Soft enrollment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Maxed on cost recoveries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Mandatory commitments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103257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j-ea"/>
                <a:cs typeface="+mj-cs"/>
              </a:rPr>
              <a:t>SOUTH SEATTLE</a:t>
            </a: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371475" y="1228725"/>
            <a:ext cx="70485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000" dirty="0" smtClean="0"/>
              <a:t>Budget Challenges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65091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920353"/>
          </a:xfrm>
          <a:prstGeom prst="rect">
            <a:avLst/>
          </a:prstGeom>
          <a:solidFill>
            <a:srgbClr val="5A69AA"/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124" name="Title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2286000"/>
          </a:xfrm>
        </p:spPr>
        <p:txBody>
          <a:bodyPr/>
          <a:lstStyle/>
          <a:p>
            <a:pPr algn="l" eaLnBrk="1" hangingPunct="1"/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1" i="1" dirty="0" smtClean="0"/>
              <a:t> 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14400" y="1219200"/>
            <a:ext cx="7772400" cy="762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47750" y="152399"/>
            <a:ext cx="69342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ea typeface="+mj-ea"/>
                <a:cs typeface="+mj-cs"/>
              </a:rPr>
              <a:t>Strategic Plan 2010-2015</a:t>
            </a:r>
            <a:endParaRPr lang="en-US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81000" y="1447800"/>
            <a:ext cx="84582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GOAL 1 – STUDENT SUCCESS</a:t>
            </a:r>
          </a:p>
          <a:p>
            <a:pPr marL="457200" lvl="2" indent="-457200"/>
            <a:endParaRPr lang="en-US" sz="3200" u="sng" dirty="0">
              <a:latin typeface="Calibri" pitchFamily="34" charset="0"/>
            </a:endParaRPr>
          </a:p>
          <a:p>
            <a:pPr marL="457200" lvl="2" indent="-457200"/>
            <a:r>
              <a:rPr lang="en-US" sz="2800" i="1" u="sng" dirty="0">
                <a:latin typeface="Calibri" pitchFamily="34" charset="0"/>
              </a:rPr>
              <a:t>Increase Student Learning and Achievement</a:t>
            </a:r>
            <a:r>
              <a:rPr lang="en-US" sz="2800" i="1" dirty="0" smtClean="0">
                <a:latin typeface="Calibri" pitchFamily="34" charset="0"/>
              </a:rPr>
              <a:t>:</a:t>
            </a:r>
          </a:p>
          <a:p>
            <a:pPr marL="457200" lvl="2" indent="-457200"/>
            <a:endParaRPr lang="en-US" sz="2800" i="1" dirty="0">
              <a:latin typeface="Calibri" pitchFamily="34" charset="0"/>
            </a:endParaRPr>
          </a:p>
          <a:p>
            <a:pPr marL="457200" lvl="2" indent="-457200">
              <a:buFont typeface="Arial" charset="0"/>
              <a:buChar char="•"/>
            </a:pPr>
            <a:r>
              <a:rPr lang="en-US" sz="2800" dirty="0">
                <a:latin typeface="Calibri" pitchFamily="34" charset="0"/>
              </a:rPr>
              <a:t>Meet annual state-funded enrollment allocation  </a:t>
            </a:r>
            <a:r>
              <a:rPr lang="en-US" sz="2400" i="1" dirty="0">
                <a:latin typeface="Calibri" pitchFamily="34" charset="0"/>
              </a:rPr>
              <a:t>Achieve 100% of our enrollment target</a:t>
            </a:r>
          </a:p>
          <a:p>
            <a:pPr marL="457200" lvl="2" indent="-457200">
              <a:buFont typeface="Arial" charset="0"/>
              <a:buChar char="•"/>
            </a:pPr>
            <a:r>
              <a:rPr lang="en-US" sz="2800" dirty="0">
                <a:latin typeface="Calibri" pitchFamily="34" charset="0"/>
              </a:rPr>
              <a:t>Increase student </a:t>
            </a:r>
            <a:r>
              <a:rPr lang="en-US" sz="2800" dirty="0" smtClean="0">
                <a:latin typeface="Calibri" pitchFamily="34" charset="0"/>
              </a:rPr>
              <a:t>completion and </a:t>
            </a:r>
            <a:r>
              <a:rPr lang="en-US" sz="2800" dirty="0">
                <a:latin typeface="Calibri" pitchFamily="34" charset="0"/>
              </a:rPr>
              <a:t>job placement</a:t>
            </a:r>
          </a:p>
          <a:p>
            <a:pPr marL="457200" lvl="2" indent="-457200">
              <a:buFont typeface="Arial" charset="0"/>
              <a:buChar char="•"/>
            </a:pPr>
            <a:r>
              <a:rPr lang="en-US" sz="2800" dirty="0">
                <a:latin typeface="Calibri" pitchFamily="34" charset="0"/>
              </a:rPr>
              <a:t>Improve student achievement in pre-college math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A69AA"/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219200"/>
            <a:ext cx="7772400" cy="762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81000" y="2133600"/>
            <a:ext cx="8305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j-lt"/>
              </a:rPr>
              <a:t>Student Achievement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j-lt"/>
              </a:rPr>
              <a:t>Teaching and Learning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j-lt"/>
              </a:rPr>
              <a:t>College Culture and Climate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j-lt"/>
              </a:rPr>
              <a:t>Community Engagement and Partnership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103257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j-ea"/>
                <a:cs typeface="+mj-cs"/>
              </a:rPr>
              <a:t>SOUTH SEATTLE</a:t>
            </a: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371475" y="1228725"/>
            <a:ext cx="70485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000" dirty="0" smtClean="0"/>
              <a:t>SCC Core Themes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276026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A69AA"/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219200"/>
            <a:ext cx="7772400" cy="762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81000" y="2133600"/>
            <a:ext cx="8305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INCREASE Enrollment, Retention, and Completion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Preserve quality of education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Achieve maximum efficiency</a:t>
            </a:r>
            <a:endParaRPr lang="en-US" sz="2800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103257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j-ea"/>
                <a:cs typeface="+mj-cs"/>
              </a:rPr>
              <a:t>SOUTH SEATTLE</a:t>
            </a: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371475" y="1228725"/>
            <a:ext cx="70485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000" dirty="0" smtClean="0"/>
              <a:t>2014-15 FY Strategic Budgeting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384247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A69AA"/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219200"/>
            <a:ext cx="7772400" cy="762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81000" y="2133600"/>
            <a:ext cx="8305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Recommend proposals with overall support of 80% or more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Made comments for additional consideration on proposals that did not make the threshold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 smtClean="0">
                <a:latin typeface="+mj-lt"/>
              </a:rPr>
              <a:t>“It is clear that in order to remain sustainable, we need people and resources”</a:t>
            </a:r>
            <a:endParaRPr lang="en-US" sz="2800" i="1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103257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j-ea"/>
                <a:cs typeface="+mj-cs"/>
              </a:rPr>
              <a:t>SOUTH SEATTLE</a:t>
            </a: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371475" y="1228725"/>
            <a:ext cx="70485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000" dirty="0" smtClean="0"/>
              <a:t>College Council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376669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A69AA"/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219200"/>
            <a:ext cx="7772400" cy="762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81000" y="2133600"/>
            <a:ext cx="83058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Requests total $1.4 Million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Cost </a:t>
            </a:r>
            <a:r>
              <a:rPr lang="en-US" sz="2400" dirty="0" smtClean="0">
                <a:latin typeface="+mj-lt"/>
              </a:rPr>
              <a:t>Shifts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Efficiencies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New Revenue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Carry F</a:t>
            </a:r>
            <a:r>
              <a:rPr lang="en-US" sz="2800" dirty="0" smtClean="0">
                <a:latin typeface="+mj-lt"/>
              </a:rPr>
              <a:t>orward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103257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j-ea"/>
                <a:cs typeface="+mj-cs"/>
              </a:rPr>
              <a:t>SOUTH SEATTLE</a:t>
            </a: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371475" y="1228725"/>
            <a:ext cx="70485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000" dirty="0" smtClean="0"/>
              <a:t>Budget Balancing Strategies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378518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A69AA"/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219200"/>
            <a:ext cx="7772400" cy="762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81000" y="2133600"/>
            <a:ext cx="8305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Increased BAS Tuition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Move PSIEC Director to Self-Support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PTF Pool Reduction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Eliminate printing and mailing of class schedule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103257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j-ea"/>
                <a:cs typeface="+mj-cs"/>
              </a:rPr>
              <a:t>SOUTH SEATTLE</a:t>
            </a: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371475" y="1228725"/>
            <a:ext cx="70485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000" dirty="0" smtClean="0"/>
              <a:t>Approved Revenue Changes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236488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A69AA"/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219200"/>
            <a:ext cx="7772400" cy="762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19100" y="1962150"/>
            <a:ext cx="8305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fontAlgn="b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NEW </a:t>
            </a:r>
            <a:r>
              <a:rPr lang="en-US" sz="2400" dirty="0">
                <a:latin typeface="+mj-lt"/>
              </a:rPr>
              <a:t>Associate Dean GT campus</a:t>
            </a:r>
          </a:p>
          <a:p>
            <a:pPr marL="342900" indent="-342900" fontAlgn="b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NEW BAS FTF </a:t>
            </a:r>
            <a:r>
              <a:rPr lang="en-US" sz="2400" dirty="0" smtClean="0">
                <a:latin typeface="+mj-lt"/>
              </a:rPr>
              <a:t>Sustainable Building</a:t>
            </a:r>
            <a:endParaRPr lang="en-US" sz="2400" dirty="0">
              <a:latin typeface="+mj-lt"/>
            </a:endParaRPr>
          </a:p>
          <a:p>
            <a:pPr marL="342900" indent="-342900" fontAlgn="b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NEW Administrative Support BO&amp;IT</a:t>
            </a:r>
          </a:p>
          <a:p>
            <a:pPr marL="342900" indent="-342900" fontAlgn="b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Director of Web Services</a:t>
            </a:r>
          </a:p>
          <a:p>
            <a:pPr marL="342900" indent="-342900" fontAlgn="b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NEW Program Coordinator </a:t>
            </a:r>
            <a:r>
              <a:rPr lang="en-US" sz="2400" dirty="0" smtClean="0">
                <a:latin typeface="+mj-lt"/>
              </a:rPr>
              <a:t>BAS, BAS </a:t>
            </a:r>
            <a:r>
              <a:rPr lang="en-US" sz="2400" dirty="0">
                <a:latin typeface="+mj-lt"/>
              </a:rPr>
              <a:t>&amp; FAO</a:t>
            </a:r>
          </a:p>
          <a:p>
            <a:pPr marL="342900" indent="-342900" fontAlgn="b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NEW Program Coordinator DSS</a:t>
            </a:r>
          </a:p>
          <a:p>
            <a:pPr marL="342900" indent="-342900" fontAlgn="b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NEW Hourly Lab Aid Welding</a:t>
            </a:r>
          </a:p>
          <a:p>
            <a:pPr marL="342900" indent="-342900" fontAlgn="b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NEW Custodian </a:t>
            </a:r>
          </a:p>
          <a:p>
            <a:pPr marL="342900" indent="-342900" fontAlgn="b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Educational Planner from grant 25</a:t>
            </a:r>
            <a:r>
              <a:rPr lang="en-US" sz="2400" dirty="0" smtClean="0">
                <a:latin typeface="+mj-lt"/>
              </a:rPr>
              <a:t>% (2)</a:t>
            </a:r>
            <a:endParaRPr lang="en-US" sz="2400" dirty="0">
              <a:latin typeface="+mj-lt"/>
            </a:endParaRPr>
          </a:p>
          <a:p>
            <a:pPr marL="342900" indent="-342900" fontAlgn="b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Student </a:t>
            </a:r>
            <a:r>
              <a:rPr lang="en-US" sz="2400" dirty="0">
                <a:latin typeface="+mj-lt"/>
              </a:rPr>
              <a:t>Services position at GT</a:t>
            </a:r>
          </a:p>
          <a:p>
            <a:pPr marL="342900" indent="-342900" fontAlgn="b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NEW Grounds Specialist </a:t>
            </a:r>
          </a:p>
          <a:p>
            <a:pPr marL="342900" indent="-342900" fontAlgn="b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NEW Hourly Support in </a:t>
            </a:r>
            <a:r>
              <a:rPr lang="en-US" sz="2400" dirty="0" smtClean="0">
                <a:latin typeface="+mj-lt"/>
              </a:rPr>
              <a:t>Arboretum</a:t>
            </a:r>
            <a:endParaRPr lang="en-US" sz="2400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103257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j-ea"/>
                <a:cs typeface="+mj-cs"/>
              </a:rPr>
              <a:t>SOUTH SEATTLE</a:t>
            </a: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152400" y="1066800"/>
            <a:ext cx="70485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000" dirty="0" smtClean="0"/>
              <a:t>Approved New Changes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21087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A69AA"/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219200"/>
            <a:ext cx="7772400" cy="762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04800" y="1828800"/>
            <a:ext cx="3733800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fontAlgn="b"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Apprenticeship Contracts</a:t>
            </a:r>
          </a:p>
          <a:p>
            <a:pPr marL="342900" indent="-342900" fontAlgn="b"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SBST BAS</a:t>
            </a:r>
          </a:p>
          <a:p>
            <a:pPr marL="342900" indent="-342900" fontAlgn="b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n-lt"/>
              </a:rPr>
              <a:t>Classified Increments</a:t>
            </a:r>
          </a:p>
          <a:p>
            <a:pPr marL="342900" indent="-342900" fontAlgn="b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n-lt"/>
              </a:rPr>
              <a:t>Distance </a:t>
            </a:r>
            <a:r>
              <a:rPr lang="en-US" sz="2200" dirty="0">
                <a:latin typeface="+mn-lt"/>
              </a:rPr>
              <a:t>Learning CANVAS </a:t>
            </a:r>
          </a:p>
          <a:p>
            <a:pPr marL="342900" indent="-342900" fontAlgn="b"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Academic </a:t>
            </a:r>
            <a:r>
              <a:rPr lang="en-US" sz="2200" dirty="0" smtClean="0">
                <a:latin typeface="+mn-lt"/>
              </a:rPr>
              <a:t>program           (AD </a:t>
            </a:r>
            <a:r>
              <a:rPr lang="en-US" sz="2200" dirty="0">
                <a:latin typeface="+mn-lt"/>
              </a:rPr>
              <a:t>&amp; G&amp;S)</a:t>
            </a:r>
          </a:p>
          <a:p>
            <a:pPr marL="342900" indent="-342900" fontAlgn="b"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Staff Development</a:t>
            </a:r>
          </a:p>
          <a:p>
            <a:pPr marL="342900" indent="-342900" fontAlgn="b"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Automotive Program Coordination</a:t>
            </a:r>
          </a:p>
          <a:p>
            <a:pPr marL="342900" indent="-342900" fontAlgn="b"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Childcare hourly  increase</a:t>
            </a:r>
          </a:p>
          <a:p>
            <a:pPr marL="342900" indent="-342900" fontAlgn="b"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Dean of Tech Ed. </a:t>
            </a:r>
            <a:r>
              <a:rPr lang="en-US" sz="2200" dirty="0" smtClean="0">
                <a:latin typeface="+mn-lt"/>
              </a:rPr>
              <a:t>Travel</a:t>
            </a:r>
            <a:endParaRPr lang="en-US" sz="2200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103257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j-ea"/>
                <a:cs typeface="+mj-cs"/>
              </a:rPr>
              <a:t>SOUTH SEATTLE</a:t>
            </a: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152400" y="1066800"/>
            <a:ext cx="70485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000" dirty="0" smtClean="0"/>
              <a:t>Approved New Changes - Projects</a:t>
            </a:r>
            <a:endParaRPr lang="en-US" sz="3100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886200" y="1828800"/>
            <a:ext cx="51054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fontAlgn="b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n-lt"/>
              </a:rPr>
              <a:t>Aviation </a:t>
            </a:r>
            <a:r>
              <a:rPr lang="en-US" sz="2200" dirty="0">
                <a:latin typeface="+mn-lt"/>
              </a:rPr>
              <a:t>Travel</a:t>
            </a:r>
          </a:p>
          <a:p>
            <a:pPr marL="342900" indent="-342900" fontAlgn="b"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Security &amp; Transportation G&amp;S</a:t>
            </a:r>
          </a:p>
          <a:p>
            <a:pPr marL="342900" indent="-342900" fontAlgn="b"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Increase lease</a:t>
            </a:r>
          </a:p>
          <a:p>
            <a:pPr marL="342900" indent="-342900" fontAlgn="b"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DSS &amp; Tutoring Center split G&amp;S &amp; travel</a:t>
            </a:r>
          </a:p>
          <a:p>
            <a:pPr marL="342900" indent="-342900" fontAlgn="b"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Logistics Program Coordination</a:t>
            </a:r>
          </a:p>
          <a:p>
            <a:pPr marL="342900" indent="-342900" fontAlgn="b"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Media monitors for classroom podium</a:t>
            </a:r>
          </a:p>
          <a:p>
            <a:pPr marL="342900" indent="-342900" fontAlgn="b"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Advising Center G&amp;S</a:t>
            </a:r>
          </a:p>
          <a:p>
            <a:pPr marL="342900" indent="-342900" fontAlgn="b"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13th Year support  G&amp;S</a:t>
            </a:r>
          </a:p>
          <a:p>
            <a:pPr marL="342900" indent="-342900" fontAlgn="b"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FAO travel</a:t>
            </a:r>
          </a:p>
          <a:p>
            <a:pPr marL="342900" indent="-342900" fontAlgn="b"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Student Outreach travel</a:t>
            </a:r>
          </a:p>
        </p:txBody>
      </p:sp>
    </p:spTree>
    <p:extLst>
      <p:ext uri="{BB962C8B-B14F-4D97-AF65-F5344CB8AC3E}">
        <p14:creationId xmlns:p14="http://schemas.microsoft.com/office/powerpoint/2010/main" val="200891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A69AA"/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219200"/>
            <a:ext cx="7772400" cy="762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81000" y="2133600"/>
            <a:ext cx="8305800" cy="280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latin typeface="+mn-lt"/>
              </a:rPr>
              <a:t>Budget is spending authority</a:t>
            </a:r>
          </a:p>
          <a:p>
            <a:pPr marL="457200" indent="-4572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latin typeface="+mn-lt"/>
              </a:rPr>
              <a:t>Meet enrollment target</a:t>
            </a:r>
          </a:p>
          <a:p>
            <a:pPr marL="457200" indent="-4572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latin typeface="+mn-lt"/>
              </a:rPr>
              <a:t>Serve students </a:t>
            </a:r>
          </a:p>
          <a:p>
            <a:pPr marL="457200" indent="-4572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latin typeface="+mn-lt"/>
              </a:rPr>
              <a:t>Invest in growth</a:t>
            </a:r>
          </a:p>
          <a:p>
            <a:pPr marL="457200" indent="-4572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latin typeface="+mn-lt"/>
              </a:rPr>
              <a:t>Support infrastructure</a:t>
            </a:r>
          </a:p>
          <a:p>
            <a:pPr marL="457200" indent="-4572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latin typeface="+mn-lt"/>
              </a:rPr>
              <a:t>Be prepared for changes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103257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j-ea"/>
                <a:cs typeface="+mj-cs"/>
              </a:rPr>
              <a:t>SOUTH SEATTLE</a:t>
            </a: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371475" y="1228725"/>
            <a:ext cx="70485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000" dirty="0" smtClean="0"/>
              <a:t>Summary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83509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A69AA"/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219200"/>
            <a:ext cx="7772400" cy="762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0500" y="2362200"/>
            <a:ext cx="8763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00" dirty="0">
              <a:solidFill>
                <a:srgbClr val="FF0000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Questions &amp; Discussion?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4400" y="103257"/>
            <a:ext cx="70104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ea typeface="+mj-ea"/>
                <a:cs typeface="+mj-cs"/>
              </a:rPr>
              <a:t>Budget Hearing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" y="37338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Thank you all for attending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A69AA"/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148" name="Title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2286000"/>
          </a:xfrm>
        </p:spPr>
        <p:txBody>
          <a:bodyPr/>
          <a:lstStyle/>
          <a:p>
            <a:pPr algn="l" eaLnBrk="1" hangingPunct="1"/>
            <a:r>
              <a:rPr lang="en-US" sz="2000" smtClean="0"/>
              <a:t/>
            </a:r>
            <a:br>
              <a:rPr lang="en-US" sz="2000" smtClean="0"/>
            </a:br>
            <a:r>
              <a:rPr lang="en-US" sz="2000" b="1" i="1" smtClean="0"/>
              <a:t> </a:t>
            </a: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/>
            </a:r>
            <a:br>
              <a:rPr lang="en-US" sz="2000" smtClean="0"/>
            </a:br>
            <a:endParaRPr lang="en-US" sz="200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219200"/>
            <a:ext cx="7772400" cy="762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28600" y="1447800"/>
            <a:ext cx="86106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GOAL 2 - PARTNERSHIPS</a:t>
            </a:r>
          </a:p>
          <a:p>
            <a:pPr marL="457200" lvl="2" indent="-457200"/>
            <a:endParaRPr lang="en-US" sz="3200" u="sng" dirty="0">
              <a:latin typeface="Calibri" pitchFamily="34" charset="0"/>
            </a:endParaRPr>
          </a:p>
          <a:p>
            <a:pPr marL="457200" lvl="2" indent="-457200"/>
            <a:r>
              <a:rPr lang="en-US" sz="2800" i="1" u="sng" dirty="0">
                <a:latin typeface="Calibri" pitchFamily="34" charset="0"/>
              </a:rPr>
              <a:t>Build Community, </a:t>
            </a:r>
            <a:r>
              <a:rPr lang="en-US" sz="2800" i="1" u="sng" dirty="0" smtClean="0">
                <a:latin typeface="Calibri" pitchFamily="34" charset="0"/>
              </a:rPr>
              <a:t>Business and </a:t>
            </a:r>
            <a:r>
              <a:rPr lang="en-US" sz="2800" i="1" u="sng" dirty="0">
                <a:latin typeface="Calibri" pitchFamily="34" charset="0"/>
              </a:rPr>
              <a:t>Educational Partnerships</a:t>
            </a:r>
            <a:r>
              <a:rPr lang="en-US" sz="2800" i="1" dirty="0" smtClean="0">
                <a:latin typeface="Calibri" pitchFamily="34" charset="0"/>
              </a:rPr>
              <a:t>:</a:t>
            </a:r>
          </a:p>
          <a:p>
            <a:pPr marL="457200" lvl="2" indent="-457200"/>
            <a:endParaRPr lang="en-US" sz="2800" i="1" dirty="0">
              <a:latin typeface="Calibri" pitchFamily="34" charset="0"/>
            </a:endParaRPr>
          </a:p>
          <a:p>
            <a:pPr marL="914400" lvl="3" indent="-457200">
              <a:buFont typeface="Arial" charset="0"/>
              <a:buChar char="•"/>
            </a:pPr>
            <a:r>
              <a:rPr lang="en-US" sz="2800" dirty="0">
                <a:latin typeface="Calibri" pitchFamily="34" charset="0"/>
              </a:rPr>
              <a:t>Increase awareness of the significant economic impact of the Seattle Community Colleges </a:t>
            </a:r>
          </a:p>
          <a:p>
            <a:pPr marL="914400" lvl="3" indent="-457200">
              <a:buFont typeface="Arial" charset="0"/>
              <a:buChar char="•"/>
            </a:pPr>
            <a:r>
              <a:rPr lang="en-US" sz="2800" dirty="0">
                <a:latin typeface="Calibri" pitchFamily="34" charset="0"/>
              </a:rPr>
              <a:t>Increase professional-technical program graduates to respond to local industry workforce needs </a:t>
            </a:r>
          </a:p>
          <a:p>
            <a:pPr marL="914400" lvl="3" indent="-457200">
              <a:buFont typeface="Arial" charset="0"/>
              <a:buChar char="•"/>
            </a:pPr>
            <a:r>
              <a:rPr lang="en-US" sz="2800" dirty="0">
                <a:latin typeface="Calibri" pitchFamily="34" charset="0"/>
              </a:rPr>
              <a:t>Increase private, foundation and local funding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1066800" y="103257"/>
            <a:ext cx="69342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ea typeface="+mj-ea"/>
                <a:cs typeface="+mj-cs"/>
              </a:rPr>
              <a:t>Strategic Plan 2010-2015</a:t>
            </a:r>
            <a:endParaRPr lang="en-US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A69AA"/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172" name="Title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2286000"/>
          </a:xfrm>
        </p:spPr>
        <p:txBody>
          <a:bodyPr/>
          <a:lstStyle/>
          <a:p>
            <a:pPr algn="l" eaLnBrk="1" hangingPunct="1"/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1" i="1" dirty="0" smtClean="0"/>
              <a:t> 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219200"/>
            <a:ext cx="7772400" cy="762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447800"/>
            <a:ext cx="89154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GOAL 3 - INNOVATION</a:t>
            </a:r>
          </a:p>
          <a:p>
            <a:pPr marL="457200" lvl="2" indent="-457200"/>
            <a:endParaRPr lang="en-US" sz="3200" u="sng" dirty="0">
              <a:latin typeface="Calibri" pitchFamily="34" charset="0"/>
            </a:endParaRPr>
          </a:p>
          <a:p>
            <a:pPr marL="457200" lvl="2" indent="-457200"/>
            <a:r>
              <a:rPr lang="en-US" sz="2800" i="1" u="sng" dirty="0">
                <a:latin typeface="Calibri" pitchFamily="34" charset="0"/>
              </a:rPr>
              <a:t>Increase innovation </a:t>
            </a:r>
            <a:r>
              <a:rPr lang="en-US" sz="2800" i="1" u="sng" dirty="0" smtClean="0">
                <a:latin typeface="Calibri" pitchFamily="34" charset="0"/>
              </a:rPr>
              <a:t>&amp; improve </a:t>
            </a:r>
            <a:r>
              <a:rPr lang="en-US" sz="2800" i="1" u="sng" dirty="0">
                <a:latin typeface="Calibri" pitchFamily="34" charset="0"/>
              </a:rPr>
              <a:t>organizational effectiveness</a:t>
            </a:r>
            <a:r>
              <a:rPr lang="en-US" sz="2800" i="1" dirty="0" smtClean="0">
                <a:latin typeface="Calibri" pitchFamily="34" charset="0"/>
              </a:rPr>
              <a:t>:</a:t>
            </a:r>
          </a:p>
          <a:p>
            <a:pPr marL="457200" lvl="2" indent="-457200"/>
            <a:endParaRPr lang="en-US" sz="2800" i="1" dirty="0">
              <a:latin typeface="Calibri" pitchFamily="34" charset="0"/>
            </a:endParaRPr>
          </a:p>
          <a:p>
            <a:pPr marL="914400" lvl="3" indent="-457200">
              <a:buFont typeface="Arial" charset="0"/>
              <a:buChar char="•"/>
            </a:pPr>
            <a:r>
              <a:rPr lang="en-US" sz="2800" dirty="0">
                <a:latin typeface="Calibri" pitchFamily="34" charset="0"/>
              </a:rPr>
              <a:t>Increase innovative instructional options for students</a:t>
            </a:r>
          </a:p>
          <a:p>
            <a:pPr marL="914400" lvl="3" indent="-457200">
              <a:buFont typeface="Arial" charset="0"/>
              <a:buChar char="•"/>
            </a:pPr>
            <a:r>
              <a:rPr lang="en-US" sz="2800" dirty="0">
                <a:latin typeface="Calibri" pitchFamily="34" charset="0"/>
              </a:rPr>
              <a:t>Improve effectiveness, efficiency and responsiveness of administrative systems</a:t>
            </a:r>
          </a:p>
          <a:p>
            <a:pPr marL="914400" lvl="3" indent="-457200">
              <a:buFont typeface="Arial" charset="0"/>
              <a:buChar char="•"/>
            </a:pPr>
            <a:r>
              <a:rPr lang="en-US" sz="2800" dirty="0">
                <a:latin typeface="Calibri" pitchFamily="34" charset="0"/>
              </a:rPr>
              <a:t>Increase employee ethnic and racial diversity and recognition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638175" y="149423"/>
            <a:ext cx="762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ea typeface="+mj-ea"/>
                <a:cs typeface="+mj-cs"/>
              </a:rPr>
              <a:t>Strategic Plan 2010-2015</a:t>
            </a:r>
            <a:endParaRPr lang="en-US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1066800"/>
            <a:ext cx="8229600" cy="10668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Seattle Colleges Budget Conversations</a:t>
            </a:r>
            <a:endParaRPr lang="en-US" sz="31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2209800"/>
            <a:ext cx="8534400" cy="3809999"/>
          </a:xfrm>
        </p:spPr>
        <p:txBody>
          <a:bodyPr>
            <a:noAutofit/>
          </a:bodyPr>
          <a:lstStyle/>
          <a:p>
            <a:r>
              <a:rPr lang="en-US" sz="2800" dirty="0"/>
              <a:t>Focus on Enrollment and Student Success</a:t>
            </a:r>
          </a:p>
          <a:p>
            <a:r>
              <a:rPr lang="en-US" sz="2800" dirty="0" smtClean="0"/>
              <a:t>Higher Faculty and Staff wages</a:t>
            </a:r>
            <a:endParaRPr lang="en-US" sz="2800" dirty="0"/>
          </a:p>
          <a:p>
            <a:r>
              <a:rPr lang="en-US" sz="2800" dirty="0" smtClean="0"/>
              <a:t>Flat state budget – limited increase in State Allocation</a:t>
            </a:r>
          </a:p>
          <a:p>
            <a:r>
              <a:rPr lang="en-US" sz="2800" dirty="0" smtClean="0"/>
              <a:t>Tuition remains the same for the third year</a:t>
            </a:r>
          </a:p>
          <a:p>
            <a:r>
              <a:rPr lang="en-US" sz="2800" dirty="0" smtClean="0"/>
              <a:t>Performance-based funding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A69AA"/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33425" y="149423"/>
            <a:ext cx="739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ea typeface="+mj-ea"/>
                <a:cs typeface="+mj-cs"/>
              </a:rPr>
              <a:t>FY1415 Budget Themes</a:t>
            </a:r>
            <a:endParaRPr lang="en-US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1143000"/>
            <a:ext cx="8229600" cy="10668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District Priorities for this Year</a:t>
            </a:r>
            <a:endParaRPr lang="en-US" sz="31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2209800"/>
            <a:ext cx="8534400" cy="3581399"/>
          </a:xfrm>
        </p:spPr>
        <p:txBody>
          <a:bodyPr>
            <a:noAutofit/>
          </a:bodyPr>
          <a:lstStyle/>
          <a:p>
            <a:pPr lvl="1" indent="-457200">
              <a:buFont typeface="Arial" charset="0"/>
              <a:buChar char="•"/>
            </a:pPr>
            <a:r>
              <a:rPr lang="en-US" sz="3200" dirty="0">
                <a:latin typeface="Calibri" pitchFamily="34" charset="0"/>
              </a:rPr>
              <a:t>Enrollment</a:t>
            </a:r>
          </a:p>
          <a:p>
            <a:pPr lvl="1" indent="-457200">
              <a:buFont typeface="Arial" charset="0"/>
              <a:buChar char="•"/>
            </a:pPr>
            <a:r>
              <a:rPr lang="en-US" sz="3200" dirty="0" smtClean="0">
                <a:latin typeface="Calibri" pitchFamily="34" charset="0"/>
              </a:rPr>
              <a:t>Student </a:t>
            </a:r>
            <a:r>
              <a:rPr lang="en-US" sz="3200" dirty="0">
                <a:latin typeface="Calibri" pitchFamily="34" charset="0"/>
              </a:rPr>
              <a:t>Success Initiatives</a:t>
            </a:r>
          </a:p>
          <a:p>
            <a:pPr lvl="1" indent="-457200">
              <a:buFont typeface="Arial" charset="0"/>
              <a:buChar char="•"/>
            </a:pPr>
            <a:r>
              <a:rPr lang="en-US" sz="3200" dirty="0" smtClean="0">
                <a:latin typeface="Calibri" pitchFamily="34" charset="0"/>
              </a:rPr>
              <a:t>Preparation for Major Fund-raising Campaign</a:t>
            </a:r>
          </a:p>
          <a:p>
            <a:pPr lvl="1" indent="-457200">
              <a:buFont typeface="Arial" charset="0"/>
              <a:buChar char="•"/>
            </a:pPr>
            <a:r>
              <a:rPr lang="en-US" sz="3200" dirty="0" smtClean="0">
                <a:latin typeface="Calibri" pitchFamily="34" charset="0"/>
              </a:rPr>
              <a:t>Continued BAS Development</a:t>
            </a:r>
          </a:p>
          <a:p>
            <a:pPr lvl="1" indent="-457200">
              <a:buFont typeface="Arial" charset="0"/>
              <a:buChar char="•"/>
            </a:pPr>
            <a:r>
              <a:rPr lang="en-US" sz="3200" dirty="0" smtClean="0">
                <a:latin typeface="Calibri" pitchFamily="34" charset="0"/>
              </a:rPr>
              <a:t>Education Plan</a:t>
            </a:r>
          </a:p>
          <a:p>
            <a:pPr lvl="1" indent="-457200">
              <a:buFont typeface="Arial" charset="0"/>
              <a:buChar char="•"/>
            </a:pPr>
            <a:r>
              <a:rPr lang="en-US" sz="3200" dirty="0" smtClean="0">
                <a:latin typeface="Calibri" pitchFamily="34" charset="0"/>
              </a:rPr>
              <a:t>Multi-year 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A69AA"/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2000" y="149423"/>
            <a:ext cx="739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ea typeface="+mj-ea"/>
                <a:cs typeface="+mj-cs"/>
              </a:rPr>
              <a:t>FY1415 Budget Priorities</a:t>
            </a:r>
            <a:endParaRPr lang="en-US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0445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33400" y="1066800"/>
            <a:ext cx="8077200" cy="12192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2517058" y="4038601"/>
            <a:ext cx="540774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400" dirty="0" smtClean="0">
                <a:latin typeface="+mj-lt"/>
              </a:rPr>
              <a:t>Financial Outlook</a:t>
            </a:r>
          </a:p>
          <a:p>
            <a:r>
              <a:rPr lang="en-US" sz="2400" dirty="0" smtClean="0">
                <a:latin typeface="+mj-lt"/>
              </a:rPr>
              <a:t>Dr. Kurt Buttleman</a:t>
            </a:r>
          </a:p>
          <a:p>
            <a:r>
              <a:rPr lang="en-US" sz="2400" dirty="0" smtClean="0">
                <a:latin typeface="+mj-lt"/>
              </a:rPr>
              <a:t>Vice Chancellor, Finance &amp; Technology</a:t>
            </a:r>
            <a:endParaRPr lang="en-US" sz="2400" dirty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7057" y="1362164"/>
            <a:ext cx="5502279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SEATTLE COLLEGES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17058" y="2514600"/>
            <a:ext cx="419100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 smtClean="0">
                <a:latin typeface="+mn-lt"/>
              </a:rPr>
              <a:t>Public Budget Hearing</a:t>
            </a:r>
          </a:p>
          <a:p>
            <a:r>
              <a:rPr lang="en-US" sz="2800" dirty="0" smtClean="0">
                <a:latin typeface="+mn-lt"/>
              </a:rPr>
              <a:t>Fiscal Year 2014 - 2015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076" y="5867400"/>
            <a:ext cx="1944523" cy="82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76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6918178"/>
              </p:ext>
            </p:extLst>
          </p:nvPr>
        </p:nvGraphicFramePr>
        <p:xfrm>
          <a:off x="5491163" y="4267200"/>
          <a:ext cx="3500437" cy="2215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A69AA"/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219200"/>
            <a:ext cx="7772400" cy="762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500" y="149424"/>
            <a:ext cx="8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j-ea"/>
                <a:cs typeface="+mj-cs"/>
              </a:rPr>
              <a:t>State Funding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0500" y="1743075"/>
            <a:ext cx="8763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3" indent="-457200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Tuition Increases caused by State Funding reductions</a:t>
            </a:r>
          </a:p>
          <a:p>
            <a:pPr marL="914400" lvl="4" indent="-45720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Since 2009, Community &amp; Technical Colleges have had their state funding reduced by 23.5%</a:t>
            </a:r>
          </a:p>
          <a:p>
            <a:pPr marL="457200" lvl="3" indent="-457200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Flat Budget this year</a:t>
            </a:r>
          </a:p>
          <a:p>
            <a:pPr marL="457200" lvl="3" indent="-457200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Partial Reinstatement of budget cuts last year</a:t>
            </a:r>
          </a:p>
          <a:p>
            <a:pPr marL="914400" lvl="4" indent="-45720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None this year</a:t>
            </a:r>
          </a:p>
          <a:p>
            <a:pPr marL="457200" lvl="3" indent="-457200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Education</a:t>
            </a:r>
          </a:p>
          <a:p>
            <a:pPr marL="914400" lvl="4" indent="-45720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Legislative Priority</a:t>
            </a:r>
          </a:p>
          <a:p>
            <a:pPr marL="914400" lvl="4" indent="-45720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K-12 to increase teacher’s salaries</a:t>
            </a:r>
          </a:p>
          <a:p>
            <a:pPr marL="457200" lvl="3" indent="-457200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Continued reductions </a:t>
            </a:r>
          </a:p>
          <a:p>
            <a:pPr marL="914400" lvl="4" indent="-45720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For 15-17 planning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62950" y="6005780"/>
            <a:ext cx="76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23.5%</a:t>
            </a:r>
            <a:endParaRPr lang="en-US" sz="1100" b="1" dirty="0"/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152400" y="914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000" dirty="0" smtClean="0"/>
              <a:t>State Funding Outlook</a:t>
            </a:r>
            <a:endParaRPr lang="en-US" sz="3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8272</TotalTime>
  <Words>1334</Words>
  <Application>Microsoft Office PowerPoint</Application>
  <PresentationFormat>On-screen Show (4:3)</PresentationFormat>
  <Paragraphs>387</Paragraphs>
  <Slides>38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PowerPoint Presentation</vt:lpstr>
      <vt:lpstr>PowerPoint Presentation</vt:lpstr>
      <vt:lpstr>    </vt:lpstr>
      <vt:lpstr>    </vt:lpstr>
      <vt:lpstr>    </vt:lpstr>
      <vt:lpstr>Seattle Colleges Budget Conversations</vt:lpstr>
      <vt:lpstr>District Priorities for this Year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Seattle Community Colleges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Seattle Community College Email Replacement Planning</dc:title>
  <dc:creator>pcclark</dc:creator>
  <cp:lastModifiedBy>siegal</cp:lastModifiedBy>
  <cp:revision>691</cp:revision>
  <dcterms:created xsi:type="dcterms:W3CDTF">2009-06-08T15:49:14Z</dcterms:created>
  <dcterms:modified xsi:type="dcterms:W3CDTF">2014-06-30T17:04:15Z</dcterms:modified>
</cp:coreProperties>
</file>